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257" r:id="rId4"/>
    <p:sldId id="278" r:id="rId5"/>
    <p:sldId id="260" r:id="rId6"/>
    <p:sldId id="283" r:id="rId7"/>
    <p:sldId id="277" r:id="rId8"/>
    <p:sldId id="273" r:id="rId9"/>
    <p:sldId id="276" r:id="rId10"/>
    <p:sldId id="284" r:id="rId11"/>
    <p:sldId id="315" r:id="rId12"/>
    <p:sldId id="274" r:id="rId13"/>
    <p:sldId id="314" r:id="rId14"/>
    <p:sldId id="311" r:id="rId15"/>
    <p:sldId id="310" r:id="rId16"/>
    <p:sldId id="316" r:id="rId17"/>
    <p:sldId id="313" r:id="rId18"/>
    <p:sldId id="305" r:id="rId19"/>
    <p:sldId id="318" r:id="rId20"/>
    <p:sldId id="308" r:id="rId21"/>
    <p:sldId id="302" r:id="rId22"/>
    <p:sldId id="307" r:id="rId23"/>
    <p:sldId id="312" r:id="rId24"/>
    <p:sldId id="304" r:id="rId25"/>
    <p:sldId id="317" r:id="rId26"/>
    <p:sldId id="303" r:id="rId27"/>
    <p:sldId id="279" r:id="rId28"/>
    <p:sldId id="287" r:id="rId29"/>
    <p:sldId id="280" r:id="rId30"/>
    <p:sldId id="275" r:id="rId31"/>
    <p:sldId id="270" r:id="rId32"/>
    <p:sldId id="289" r:id="rId33"/>
    <p:sldId id="272" r:id="rId34"/>
    <p:sldId id="269" r:id="rId35"/>
    <p:sldId id="259" r:id="rId36"/>
    <p:sldId id="261" r:id="rId37"/>
    <p:sldId id="262" r:id="rId38"/>
    <p:sldId id="298" r:id="rId39"/>
    <p:sldId id="291" r:id="rId40"/>
    <p:sldId id="290" r:id="rId41"/>
    <p:sldId id="281" r:id="rId42"/>
    <p:sldId id="296" r:id="rId43"/>
    <p:sldId id="299" r:id="rId44"/>
    <p:sldId id="292" r:id="rId45"/>
    <p:sldId id="263" r:id="rId46"/>
    <p:sldId id="286" r:id="rId47"/>
    <p:sldId id="267" r:id="rId48"/>
    <p:sldId id="300" r:id="rId49"/>
    <p:sldId id="264" r:id="rId50"/>
    <p:sldId id="266" r:id="rId5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791" autoAdjust="0"/>
  </p:normalViewPr>
  <p:slideViewPr>
    <p:cSldViewPr snapToGrid="0">
      <p:cViewPr varScale="1">
        <p:scale>
          <a:sx n="90" d="100"/>
          <a:sy n="90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583C5-1D01-4741-B60C-EE5590C0A967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BADF9-3664-4BDC-B24E-FC9A27573D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39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2725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78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51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22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79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3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2300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958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88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396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21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2186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387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505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7050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395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7924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0166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>
              <a:sym typeface="Wingdings" panose="05000000000000000000" pitchFamily="2" charset="2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7431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8004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4539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203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588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0264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3260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2918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429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3061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6233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1221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3298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145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054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4601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056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0263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52477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88574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94342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8821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3905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56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7099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88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88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263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ADF9-3664-4BDC-B24E-FC9A27573D4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3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835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49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219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96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545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85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800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53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044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34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792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7234-AC44-4B63-AD2F-7EB90BE44532}" type="datetimeFigureOut">
              <a:rPr lang="da-DK" smtClean="0"/>
              <a:t>10-12-2014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B77B-F6A6-458D-84D5-F1BB9EE865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873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dk/url?sa=i&amp;rct=j&amp;q=&amp;esrc=s&amp;source=images&amp;cd=&amp;cad=rja&amp;uact=8&amp;ved=0CAcQjRw&amp;url=http://kernesundfamilie.simplero.com/&amp;ei=tNtwVLDmFIfaOIn0gIgC&amp;bvm=bv.80185997,d.ZWU&amp;psig=AFQjCNHDqsroyXQSbJvwPl62tFAlqOKriQ&amp;ust=1416768811786979" TargetMode="External"/><Relationship Id="rId13" Type="http://schemas.openxmlformats.org/officeDocument/2006/relationships/image" Target="../media/image45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3.jpg"/><Relationship Id="rId5" Type="http://schemas.openxmlformats.org/officeDocument/2006/relationships/image" Target="../media/image38.jp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1.jpeg"/><Relationship Id="rId1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Xs6NkxwxI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25246" y="836023"/>
            <a:ext cx="9144000" cy="958352"/>
          </a:xfrm>
        </p:spPr>
        <p:txBody>
          <a:bodyPr/>
          <a:lstStyle/>
          <a:p>
            <a:r>
              <a:rPr lang="da-DK" dirty="0" smtClean="0"/>
              <a:t>Mod 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985554" y="2130289"/>
            <a:ext cx="8238309" cy="2389459"/>
          </a:xfrm>
        </p:spPr>
        <p:txBody>
          <a:bodyPr>
            <a:normAutofit fontScale="92500"/>
          </a:bodyPr>
          <a:lstStyle/>
          <a:p>
            <a:pPr algn="l"/>
            <a:r>
              <a:rPr lang="da-DK" sz="3600" dirty="0" smtClean="0"/>
              <a:t>Evnen </a:t>
            </a:r>
            <a:r>
              <a:rPr lang="da-DK" sz="3600" dirty="0"/>
              <a:t>til at </a:t>
            </a:r>
            <a:r>
              <a:rPr lang="da-DK" sz="3600" dirty="0" smtClean="0"/>
              <a:t>konfrontere angst, </a:t>
            </a:r>
            <a:r>
              <a:rPr lang="da-DK" sz="3600" dirty="0"/>
              <a:t>frygt, </a:t>
            </a:r>
            <a:endParaRPr lang="da-DK" sz="3600" dirty="0" smtClean="0"/>
          </a:p>
          <a:p>
            <a:pPr algn="l"/>
            <a:r>
              <a:rPr lang="da-DK" sz="3600" dirty="0" smtClean="0"/>
              <a:t>smerte</a:t>
            </a:r>
            <a:r>
              <a:rPr lang="da-DK" sz="3600" dirty="0"/>
              <a:t>, risiko, usikkerhed og </a:t>
            </a:r>
            <a:r>
              <a:rPr lang="da-DK" sz="3600" dirty="0" smtClean="0"/>
              <a:t>intimidering … </a:t>
            </a:r>
          </a:p>
          <a:p>
            <a:pPr algn="l"/>
            <a:r>
              <a:rPr lang="da-DK" sz="3600" dirty="0" smtClean="0"/>
              <a:t>Nej – det her tør vi bare slet ikke snakke om!</a:t>
            </a:r>
            <a:endParaRPr lang="da-DK" sz="36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9" y="657302"/>
            <a:ext cx="2612570" cy="45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5" y="0"/>
            <a:ext cx="10289511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Fristeder er vigtige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7903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1" y="0"/>
            <a:ext cx="10288429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0451" y="426085"/>
            <a:ext cx="10515600" cy="1325563"/>
          </a:xfrm>
        </p:spPr>
        <p:txBody>
          <a:bodyPr/>
          <a:lstStyle/>
          <a:p>
            <a:pPr algn="ctr"/>
            <a:r>
              <a:rPr lang="da-DK" i="1" dirty="0"/>
              <a:t>Du kan ikke og du vil ikke – men du skal</a:t>
            </a:r>
            <a:r>
              <a:rPr lang="da-DK" i="1" dirty="0" smtClean="0"/>
              <a:t>!</a:t>
            </a: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2534194" y="1573581"/>
            <a:ext cx="816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/>
              <a:t>Objektivitet kontra subjektivitet – og hvad er mon bedst for mig?</a:t>
            </a:r>
          </a:p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592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da-DK" i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" y="1956"/>
            <a:ext cx="10279047" cy="68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" y="0"/>
            <a:ext cx="10288429" cy="6858000"/>
          </a:xfrm>
        </p:spPr>
      </p:pic>
    </p:spTree>
    <p:extLst>
      <p:ext uri="{BB962C8B-B14F-4D97-AF65-F5344CB8AC3E}">
        <p14:creationId xmlns:p14="http://schemas.microsoft.com/office/powerpoint/2010/main" val="37822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13" y="365125"/>
            <a:ext cx="974066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" y="0"/>
            <a:ext cx="10288429" cy="6858000"/>
          </a:xfrm>
        </p:spPr>
      </p:pic>
    </p:spTree>
    <p:extLst>
      <p:ext uri="{BB962C8B-B14F-4D97-AF65-F5344CB8AC3E}">
        <p14:creationId xmlns:p14="http://schemas.microsoft.com/office/powerpoint/2010/main" val="269757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1999" cy="685895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Kan man høre en bjørn udenfor?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9560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" y="0"/>
            <a:ext cx="10288429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Jeg kan ikke!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220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23" y="4058"/>
            <a:ext cx="4571999" cy="685799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Eller hvad sagde buschaufføren?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4960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500 km på afveje 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5047" y="1313176"/>
            <a:ext cx="4081089" cy="55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1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Program for de næste 71 minutter 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690688"/>
            <a:ext cx="10996750" cy="4832031"/>
          </a:xfrm>
        </p:spPr>
        <p:txBody>
          <a:bodyPr/>
          <a:lstStyle/>
          <a:p>
            <a:r>
              <a:rPr lang="da-DK" dirty="0" smtClean="0"/>
              <a:t>Problemer på motorvejen hertil</a:t>
            </a:r>
          </a:p>
          <a:p>
            <a:r>
              <a:rPr lang="da-DK" dirty="0" smtClean="0"/>
              <a:t>Pludseligt høretab</a:t>
            </a:r>
          </a:p>
          <a:p>
            <a:r>
              <a:rPr lang="da-DK" dirty="0" smtClean="0"/>
              <a:t>Rejser og friluftsliv</a:t>
            </a:r>
          </a:p>
          <a:p>
            <a:r>
              <a:rPr lang="da-DK" dirty="0" smtClean="0"/>
              <a:t>Uddannelse og fremtidsmod</a:t>
            </a:r>
          </a:p>
          <a:p>
            <a:r>
              <a:rPr lang="da-DK" dirty="0" smtClean="0"/>
              <a:t>Arbejdsløshed - </a:t>
            </a:r>
            <a:r>
              <a:rPr lang="da-DK" dirty="0"/>
              <a:t>O</a:t>
            </a:r>
            <a:r>
              <a:rPr lang="da-DK" dirty="0" smtClean="0"/>
              <a:t>g ingen mod!</a:t>
            </a:r>
          </a:p>
          <a:p>
            <a:r>
              <a:rPr lang="da-DK" dirty="0" smtClean="0"/>
              <a:t>Akutjob og ”rigtigt job” </a:t>
            </a:r>
          </a:p>
          <a:p>
            <a:r>
              <a:rPr lang="da-DK" dirty="0" smtClean="0"/>
              <a:t>Tanker om: erkendelse eller ej, </a:t>
            </a:r>
            <a:r>
              <a:rPr lang="da-DK" dirty="0"/>
              <a:t>andres </a:t>
            </a:r>
            <a:r>
              <a:rPr lang="da-DK" dirty="0" smtClean="0"/>
              <a:t>gode råd eller ej, samfund og individ - Og hvor står egentlig jeg? </a:t>
            </a:r>
            <a:endParaRPr lang="da-DK" dirty="0"/>
          </a:p>
          <a:p>
            <a:r>
              <a:rPr lang="da-DK" dirty="0" smtClean="0"/>
              <a:t>En personlig beretning – ingen løsninger her </a:t>
            </a:r>
            <a:r>
              <a:rPr lang="da-DK" dirty="0" smtClean="0">
                <a:sym typeface="Wingdings" panose="05000000000000000000" pitchFamily="2" charset="2"/>
              </a:rPr>
              <a:t> </a:t>
            </a:r>
            <a:endParaRPr lang="da-DK" dirty="0" smtClean="0"/>
          </a:p>
        </p:txBody>
      </p:sp>
      <p:cxnSp>
        <p:nvCxnSpPr>
          <p:cNvPr id="5" name="Lige forbindelse 4"/>
          <p:cNvCxnSpPr/>
          <p:nvPr/>
        </p:nvCxnSpPr>
        <p:spPr>
          <a:xfrm>
            <a:off x="1190847" y="1903228"/>
            <a:ext cx="4614530" cy="318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633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234645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410390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339087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" y="0"/>
            <a:ext cx="10288429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 smtClean="0"/>
              <a:t>Kan man høre spøgelser som hørehæmmet?</a:t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4619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1" cy="6858000"/>
          </a:xfrm>
        </p:spPr>
      </p:pic>
    </p:spTree>
    <p:extLst>
      <p:ext uri="{BB962C8B-B14F-4D97-AF65-F5344CB8AC3E}">
        <p14:creationId xmlns:p14="http://schemas.microsoft.com/office/powerpoint/2010/main" val="5092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7" y="-5511"/>
            <a:ext cx="10295266" cy="6863511"/>
          </a:xfrm>
        </p:spPr>
      </p:pic>
    </p:spTree>
    <p:extLst>
      <p:ext uri="{BB962C8B-B14F-4D97-AF65-F5344CB8AC3E}">
        <p14:creationId xmlns:p14="http://schemas.microsoft.com/office/powerpoint/2010/main" val="3291716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32" y="0"/>
            <a:ext cx="10281979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>
                <a:solidFill>
                  <a:srgbClr val="FF0000"/>
                </a:solidFill>
              </a:rPr>
              <a:t>Mæt af rejseriet </a:t>
            </a: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74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Uddannelse - SDU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Alle mine gamle venner var stort set færdiguddannede, da jeg begyndte.</a:t>
            </a:r>
          </a:p>
          <a:p>
            <a:r>
              <a:rPr lang="da-DK" dirty="0" smtClean="0"/>
              <a:t>Tolke til undervisningen.</a:t>
            </a:r>
          </a:p>
          <a:p>
            <a:r>
              <a:rPr lang="da-DK" dirty="0" smtClean="0"/>
              <a:t>Lagde en ekstraordinær stor indsats i at være forberedt til timerne. </a:t>
            </a:r>
          </a:p>
          <a:p>
            <a:r>
              <a:rPr lang="da-DK" dirty="0"/>
              <a:t>Måtte ”lære” at studere med mit </a:t>
            </a:r>
            <a:r>
              <a:rPr lang="da-DK" dirty="0" smtClean="0"/>
              <a:t>handikap – prioritere. </a:t>
            </a:r>
          </a:p>
          <a:p>
            <a:r>
              <a:rPr lang="da-DK" dirty="0" smtClean="0"/>
              <a:t>Del af fællesskabet blandt holdkammerater – mindre udenfor holdet.</a:t>
            </a:r>
          </a:p>
          <a:p>
            <a:r>
              <a:rPr lang="da-DK" dirty="0" smtClean="0"/>
              <a:t>Opslugt af studier: Biologi, geografi, samfund.. </a:t>
            </a:r>
          </a:p>
          <a:p>
            <a:r>
              <a:rPr lang="da-DK" dirty="0" smtClean="0"/>
              <a:t>Færdiguddannet som 34-årig 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39" y="4910788"/>
            <a:ext cx="4202935" cy="15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</a:t>
            </a:r>
            <a:r>
              <a:rPr lang="da-DK" dirty="0" smtClean="0"/>
              <a:t>od på arbejdsliv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En ny epoke skulle begynde.</a:t>
            </a:r>
          </a:p>
          <a:p>
            <a:r>
              <a:rPr lang="da-DK" dirty="0" smtClean="0"/>
              <a:t>Samtaler med høreomsorg, kommune, A-kasse. </a:t>
            </a:r>
          </a:p>
          <a:p>
            <a:r>
              <a:rPr lang="da-DK" dirty="0" smtClean="0"/>
              <a:t>Kurser om jobsøgning og økonomi.</a:t>
            </a:r>
          </a:p>
          <a:p>
            <a:r>
              <a:rPr lang="da-DK" dirty="0" smtClean="0"/>
              <a:t>Bilkørekort (dét krævede mod!).</a:t>
            </a:r>
          </a:p>
          <a:p>
            <a:r>
              <a:rPr lang="da-DK" dirty="0" smtClean="0"/>
              <a:t>Afsted med jobansøgninger .. </a:t>
            </a:r>
          </a:p>
          <a:p>
            <a:r>
              <a:rPr lang="da-DK" dirty="0" smtClean="0"/>
              <a:t>Ventede spændt </a:t>
            </a:r>
            <a:r>
              <a:rPr lang="da-DK" dirty="0"/>
              <a:t>på </a:t>
            </a:r>
            <a:r>
              <a:rPr lang="da-DK" dirty="0" smtClean="0"/>
              <a:t>responset.</a:t>
            </a:r>
          </a:p>
        </p:txBody>
      </p:sp>
    </p:spTree>
    <p:extLst>
      <p:ext uri="{BB962C8B-B14F-4D97-AF65-F5344CB8AC3E}">
        <p14:creationId xmlns:p14="http://schemas.microsoft.com/office/powerpoint/2010/main" val="3626263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Jobsøgningen – gode egenskaber og fokus..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sz="3200" dirty="0" smtClean="0"/>
              <a:t>Omstillingsparat, holde </a:t>
            </a:r>
            <a:r>
              <a:rPr lang="da-DK" sz="3200" dirty="0"/>
              <a:t>flere bolde i </a:t>
            </a:r>
            <a:r>
              <a:rPr lang="da-DK" sz="3200" dirty="0" smtClean="0"/>
              <a:t>luften, være fleksibel, se løsninger, være udviklingsorienteret, holde </a:t>
            </a:r>
            <a:r>
              <a:rPr lang="da-DK" sz="3200" dirty="0"/>
              <a:t>hovedet koldt under </a:t>
            </a:r>
            <a:r>
              <a:rPr lang="da-DK" sz="3200" dirty="0" smtClean="0"/>
              <a:t>pres, mulighedsrum, beslutningsarena, social </a:t>
            </a:r>
            <a:r>
              <a:rPr lang="da-DK" sz="3200" dirty="0"/>
              <a:t>kapital, </a:t>
            </a:r>
            <a:r>
              <a:rPr lang="da-DK" sz="3200" dirty="0" err="1"/>
              <a:t>empowerment</a:t>
            </a:r>
            <a:r>
              <a:rPr lang="da-DK" sz="3200" dirty="0"/>
              <a:t>, dynamisk, inkluderende, sætte handling </a:t>
            </a:r>
            <a:r>
              <a:rPr lang="da-DK" sz="3200" dirty="0" smtClean="0"/>
              <a:t>bag, resultatorienteret</a:t>
            </a:r>
            <a:r>
              <a:rPr lang="da-DK" sz="3200" dirty="0"/>
              <a:t>, i besiddelse af </a:t>
            </a:r>
            <a:r>
              <a:rPr lang="da-DK" sz="3200" dirty="0" smtClean="0"/>
              <a:t>humor, robust, profitmaksimering, kapitalisering, gevinstrealisering, bruttosocialprodukt, refleksion, simultankapacitet, engageret, ærlig, </a:t>
            </a:r>
            <a:r>
              <a:rPr lang="da-DK" sz="3200" dirty="0"/>
              <a:t>begå dig i en </a:t>
            </a:r>
            <a:r>
              <a:rPr lang="da-DK" sz="3200" dirty="0" err="1" smtClean="0"/>
              <a:t>high</a:t>
            </a:r>
            <a:r>
              <a:rPr lang="da-DK" sz="3200" dirty="0" smtClean="0"/>
              <a:t> </a:t>
            </a:r>
            <a:r>
              <a:rPr lang="da-DK" sz="3200" dirty="0"/>
              <a:t>performance </a:t>
            </a:r>
            <a:r>
              <a:rPr lang="da-DK" sz="3200" dirty="0" smtClean="0"/>
              <a:t>kultur, forventningsafstemning….   </a:t>
            </a:r>
          </a:p>
          <a:p>
            <a:r>
              <a:rPr lang="da-DK" sz="3200" dirty="0"/>
              <a:t> U</a:t>
            </a:r>
            <a:r>
              <a:rPr lang="da-DK" sz="3200" dirty="0" smtClean="0"/>
              <a:t>ng, nyuddannet med lang erfaring!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200109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Lyder det spændende?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99" y="1825625"/>
            <a:ext cx="6141001" cy="4351338"/>
          </a:xfrm>
        </p:spPr>
      </p:pic>
    </p:spTree>
    <p:extLst>
      <p:ext uri="{BB962C8B-B14F-4D97-AF65-F5344CB8AC3E}">
        <p14:creationId xmlns:p14="http://schemas.microsoft.com/office/powerpoint/2010/main" val="3973717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Arbejdsløshedsformel – modet der slap op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pPr marL="0" indent="0" algn="ctr">
              <a:buNone/>
            </a:pPr>
            <a:r>
              <a:rPr lang="da-DK" b="1" dirty="0" smtClean="0"/>
              <a:t>Hørehandikap </a:t>
            </a:r>
            <a:r>
              <a:rPr lang="da-DK" b="1" dirty="0"/>
              <a:t>+ Over 30 </a:t>
            </a:r>
            <a:r>
              <a:rPr lang="da-DK" b="1" dirty="0" smtClean="0"/>
              <a:t>år + </a:t>
            </a:r>
            <a:r>
              <a:rPr lang="da-DK" b="1" dirty="0"/>
              <a:t>Ingen praktisk </a:t>
            </a:r>
            <a:r>
              <a:rPr lang="da-DK" b="1" dirty="0" smtClean="0"/>
              <a:t>erfaring =</a:t>
            </a:r>
          </a:p>
          <a:p>
            <a:pPr marL="0" indent="0" algn="ctr">
              <a:buNone/>
            </a:pPr>
            <a:r>
              <a:rPr lang="da-DK" dirty="0" smtClean="0"/>
              <a:t> </a:t>
            </a:r>
            <a:r>
              <a:rPr lang="da-DK" dirty="0"/>
              <a:t>”Vi takker for din interesse, men må </a:t>
            </a:r>
            <a:r>
              <a:rPr lang="da-DK" b="1" dirty="0"/>
              <a:t>desværre </a:t>
            </a:r>
            <a:r>
              <a:rPr lang="da-DK" dirty="0" smtClean="0"/>
              <a:t>meddele.…”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r>
              <a:rPr lang="da-DK" dirty="0" smtClean="0"/>
              <a:t>Den konstante konkurrence </a:t>
            </a:r>
          </a:p>
          <a:p>
            <a:pPr algn="ctr"/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4477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Jobfakta – på 3,5 år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VUC Odense </a:t>
            </a:r>
          </a:p>
          <a:p>
            <a:r>
              <a:rPr lang="da-DK" dirty="0" smtClean="0"/>
              <a:t>Kolding – sikre tværfagligt samarbejde</a:t>
            </a:r>
          </a:p>
          <a:p>
            <a:r>
              <a:rPr lang="da-DK" dirty="0" smtClean="0"/>
              <a:t>2 x Miljøministeriet </a:t>
            </a:r>
          </a:p>
          <a:p>
            <a:r>
              <a:rPr lang="da-DK" dirty="0" smtClean="0"/>
              <a:t>Syddansk Universitet</a:t>
            </a:r>
          </a:p>
          <a:p>
            <a:r>
              <a:rPr lang="da-DK" dirty="0" smtClean="0"/>
              <a:t>Kontakt fra firma som mangler konsulent til salg af naturvidenskabeligt udstyr</a:t>
            </a:r>
          </a:p>
          <a:p>
            <a:r>
              <a:rPr lang="da-DK" dirty="0"/>
              <a:t>Samtlige studiekammerater i </a:t>
            </a:r>
            <a:r>
              <a:rPr lang="da-DK" dirty="0" smtClean="0"/>
              <a:t>job…</a:t>
            </a:r>
            <a:endParaRPr lang="da-DK" dirty="0"/>
          </a:p>
          <a:p>
            <a:r>
              <a:rPr lang="da-DK" dirty="0"/>
              <a:t>Ikke engang praktik, løntilskud, </a:t>
            </a:r>
            <a:r>
              <a:rPr lang="da-DK" dirty="0" smtClean="0"/>
              <a:t>isbryderordning vækker interesse.. 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888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Mit liv gik i stå, mens </a:t>
            </a:r>
            <a:r>
              <a:rPr lang="da-DK" b="1" dirty="0"/>
              <a:t>HELE VERDEN </a:t>
            </a:r>
            <a:r>
              <a:rPr lang="da-DK" dirty="0"/>
              <a:t>var i </a:t>
            </a:r>
            <a:r>
              <a:rPr lang="da-DK" b="1" dirty="0" smtClean="0"/>
              <a:t>fremdrift </a:t>
            </a:r>
            <a:r>
              <a:rPr lang="da-DK" dirty="0" smtClean="0"/>
              <a:t>– samfundsdiskursen 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Væksten skal op</a:t>
            </a:r>
          </a:p>
          <a:p>
            <a:r>
              <a:rPr lang="da-DK" dirty="0" smtClean="0"/>
              <a:t>Effektivisering</a:t>
            </a:r>
          </a:p>
          <a:p>
            <a:r>
              <a:rPr lang="da-DK" dirty="0" smtClean="0"/>
              <a:t>Konkurrenceevnen forbedres - Kineserne kommer!</a:t>
            </a:r>
          </a:p>
          <a:p>
            <a:r>
              <a:rPr lang="da-DK" dirty="0" smtClean="0"/>
              <a:t>Reformer </a:t>
            </a:r>
          </a:p>
          <a:p>
            <a:r>
              <a:rPr lang="da-DK" dirty="0" smtClean="0"/>
              <a:t>Organisationsændringer </a:t>
            </a:r>
          </a:p>
          <a:p>
            <a:r>
              <a:rPr lang="da-DK" dirty="0" smtClean="0"/>
              <a:t>MUS-samtaler (medarbejderudviklende samtaler)</a:t>
            </a:r>
          </a:p>
          <a:p>
            <a:r>
              <a:rPr lang="da-DK" dirty="0" smtClean="0"/>
              <a:t>Globalisering </a:t>
            </a:r>
          </a:p>
          <a:p>
            <a:r>
              <a:rPr lang="da-DK" dirty="0" smtClean="0"/>
              <a:t>Efteruddannelse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8862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Individualiseringen – lidt info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smtClean="0"/>
              <a:t>Siden 60`erne har der været et opgør med de ”snævre samfundsstrukturer”, som begrænser individet</a:t>
            </a:r>
          </a:p>
          <a:p>
            <a:r>
              <a:rPr lang="da-DK" dirty="0" smtClean="0"/>
              <a:t>Individet (det enkelte menneske) er nu fristillet til at skabe sig selv og sin tilværelse mere end nogensinde før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47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Arbejdsløshedskursus – Vær en kriger </a:t>
            </a:r>
          </a:p>
        </p:txBody>
      </p:sp>
      <p:pic>
        <p:nvPicPr>
          <p:cNvPr id="7" name="Pladsholder til indhold 6"/>
          <p:cNvPicPr>
            <a:picLocks noGrp="1"/>
          </p:cNvPicPr>
          <p:nvPr>
            <p:ph idx="1"/>
          </p:nvPr>
        </p:nvPicPr>
        <p:blipFill rotWithShape="1">
          <a:blip r:embed="rId3"/>
          <a:srcRect l="6310" t="26550" r="4397" b="25006"/>
          <a:stretch/>
        </p:blipFill>
        <p:spPr bwMode="auto">
          <a:xfrm>
            <a:off x="1510966" y="1690688"/>
            <a:ext cx="5675811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67" y="1629728"/>
            <a:ext cx="3560033" cy="47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Facebook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”Totalt </a:t>
            </a:r>
            <a:r>
              <a:rPr lang="da-DK" dirty="0"/>
              <a:t>jetlag efter en helt fantastisk tur til </a:t>
            </a:r>
            <a:r>
              <a:rPr lang="da-DK" dirty="0" err="1"/>
              <a:t>Galapagos</a:t>
            </a:r>
            <a:r>
              <a:rPr lang="da-DK" dirty="0"/>
              <a:t> med de to andre </a:t>
            </a:r>
            <a:r>
              <a:rPr lang="da-DK" dirty="0" err="1" smtClean="0"/>
              <a:t>boobies</a:t>
            </a:r>
            <a:r>
              <a:rPr lang="da-DK" dirty="0" smtClean="0"/>
              <a:t>. </a:t>
            </a:r>
            <a:r>
              <a:rPr lang="da-DK" dirty="0" err="1"/>
              <a:t>Galapagos</a:t>
            </a:r>
            <a:r>
              <a:rPr lang="da-DK" dirty="0"/>
              <a:t> er virkelig et helt magisk </a:t>
            </a:r>
            <a:r>
              <a:rPr lang="da-DK" dirty="0" smtClean="0"/>
              <a:t>sted”</a:t>
            </a:r>
          </a:p>
          <a:p>
            <a:r>
              <a:rPr lang="da-DK" dirty="0" smtClean="0"/>
              <a:t>”Så er specialet afsluttet, svarede i forgårs ”Ja tak” til jobbet i undervisningsministeriet med start om fem uger … For nu skal der først holdes lidt ferie </a:t>
            </a:r>
            <a:r>
              <a:rPr lang="da-DK" dirty="0" smtClean="0">
                <a:sym typeface="Wingdings" panose="05000000000000000000" pitchFamily="2" charset="2"/>
              </a:rPr>
              <a:t> </a:t>
            </a:r>
            <a:r>
              <a:rPr lang="da-DK" dirty="0" smtClean="0"/>
              <a:t>”</a:t>
            </a:r>
          </a:p>
          <a:p>
            <a:r>
              <a:rPr lang="en-US" dirty="0" smtClean="0"/>
              <a:t>Argh</a:t>
            </a:r>
            <a:r>
              <a:rPr lang="en-US" dirty="0"/>
              <a:t>, I just hope to get to Yellowknife soon! Still stuck in Chicago </a:t>
            </a:r>
            <a:endParaRPr lang="da-DK" dirty="0" smtClean="0"/>
          </a:p>
          <a:p>
            <a:r>
              <a:rPr lang="da-DK" dirty="0" smtClean="0">
                <a:solidFill>
                  <a:srgbClr val="FF0000"/>
                </a:solidFill>
              </a:rPr>
              <a:t>”Har stillet skraldespanden ud til tømning i dag … så nu kan jeg holde fri!” </a:t>
            </a:r>
          </a:p>
          <a:p>
            <a:r>
              <a:rPr lang="da-DK" dirty="0" smtClean="0"/>
              <a:t>Og gav det nogle </a:t>
            </a:r>
            <a:r>
              <a:rPr lang="da-DK" dirty="0" err="1" smtClean="0"/>
              <a:t>likes</a:t>
            </a:r>
            <a:r>
              <a:rPr lang="da-DK" dirty="0"/>
              <a:t> </a:t>
            </a:r>
            <a:r>
              <a:rPr lang="da-DK" dirty="0" smtClean="0"/>
              <a:t>– eller er jeg upopulær? Eller endnu værre – glemt?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8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LinkedIn – min profil i dag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1266"/>
          </a:xfrm>
        </p:spPr>
        <p:txBody>
          <a:bodyPr>
            <a:normAutofit fontScale="92500" lnSpcReduction="10000"/>
          </a:bodyPr>
          <a:lstStyle/>
          <a:p>
            <a:endParaRPr lang="da-DK" dirty="0" smtClean="0"/>
          </a:p>
          <a:p>
            <a:r>
              <a:rPr lang="da-DK" dirty="0" smtClean="0"/>
              <a:t>500+ </a:t>
            </a:r>
            <a:r>
              <a:rPr lang="da-DK" dirty="0" err="1" smtClean="0"/>
              <a:t>connections</a:t>
            </a:r>
            <a:r>
              <a:rPr lang="da-DK" dirty="0" smtClean="0"/>
              <a:t> hos de ”Rigtig seje”</a:t>
            </a:r>
          </a:p>
          <a:p>
            <a:r>
              <a:rPr lang="en-US" dirty="0"/>
              <a:t>You rank in the </a:t>
            </a:r>
            <a:r>
              <a:rPr lang="en-US" i="1" dirty="0">
                <a:solidFill>
                  <a:srgbClr val="FF0000"/>
                </a:solidFill>
              </a:rPr>
              <a:t>lower 50%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profile views among your </a:t>
            </a:r>
            <a:r>
              <a:rPr lang="en-US" dirty="0" smtClean="0"/>
              <a:t>connections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Decreased </a:t>
            </a:r>
            <a:r>
              <a:rPr lang="en-US" b="1" dirty="0">
                <a:solidFill>
                  <a:srgbClr val="FF0000"/>
                </a:solidFill>
              </a:rPr>
              <a:t>45%</a:t>
            </a:r>
            <a:r>
              <a:rPr lang="en-US" dirty="0"/>
              <a:t> </a:t>
            </a:r>
            <a:r>
              <a:rPr lang="en-US" dirty="0" smtClean="0"/>
              <a:t>(views) in </a:t>
            </a:r>
            <a:r>
              <a:rPr lang="en-US" dirty="0"/>
              <a:t>the last 30 </a:t>
            </a:r>
            <a:r>
              <a:rPr lang="en-US" dirty="0" smtClean="0"/>
              <a:t>days</a:t>
            </a:r>
          </a:p>
          <a:p>
            <a:r>
              <a:rPr lang="en-US" dirty="0"/>
              <a:t>You rank in the </a:t>
            </a:r>
            <a:r>
              <a:rPr lang="en-US" i="1" dirty="0">
                <a:solidFill>
                  <a:srgbClr val="FF0000"/>
                </a:solidFill>
              </a:rPr>
              <a:t>lower 40%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profile views at University of Southern Denmark.</a:t>
            </a:r>
            <a:r>
              <a:rPr lang="da-DK" dirty="0"/>
              <a:t> </a:t>
            </a:r>
            <a:r>
              <a:rPr lang="da-DK" dirty="0" smtClean="0"/>
              <a:t># 2151 out of 3594!</a:t>
            </a:r>
          </a:p>
          <a:p>
            <a:r>
              <a:rPr lang="da-DK" dirty="0" smtClean="0"/>
              <a:t>Løsning: </a:t>
            </a:r>
            <a:r>
              <a:rPr lang="da-DK" dirty="0" err="1" smtClean="0"/>
              <a:t>Join</a:t>
            </a:r>
            <a:r>
              <a:rPr lang="da-DK" dirty="0" smtClean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 smtClean="0"/>
              <a:t>group</a:t>
            </a:r>
            <a:r>
              <a:rPr lang="da-DK" dirty="0" smtClean="0"/>
              <a:t> </a:t>
            </a:r>
            <a:r>
              <a:rPr lang="da-DK" dirty="0"/>
              <a:t>to </a:t>
            </a:r>
            <a:r>
              <a:rPr lang="da-DK" dirty="0" err="1"/>
              <a:t>increase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 smtClean="0"/>
              <a:t>visibility</a:t>
            </a:r>
            <a:r>
              <a:rPr lang="da-DK" dirty="0" smtClean="0"/>
              <a:t> … and </a:t>
            </a:r>
            <a:r>
              <a:rPr lang="da-DK" dirty="0"/>
              <a:t>Upgrade to LinkedIn Premium </a:t>
            </a:r>
            <a:r>
              <a:rPr lang="da-DK" b="1" dirty="0" smtClean="0"/>
              <a:t> </a:t>
            </a:r>
            <a:endParaRPr lang="en-US" dirty="0" smtClean="0"/>
          </a:p>
          <a:p>
            <a:r>
              <a:rPr lang="da-DK" dirty="0" smtClean="0"/>
              <a:t>Og hvad var det lige, jeg synes jeg var god til sammenlignet med alle andre..</a:t>
            </a:r>
          </a:p>
          <a:p>
            <a:r>
              <a:rPr lang="da-DK" dirty="0" smtClean="0"/>
              <a:t>Hvordan får</a:t>
            </a:r>
            <a:r>
              <a:rPr lang="da-DK" dirty="0"/>
              <a:t> </a:t>
            </a:r>
            <a:r>
              <a:rPr lang="da-DK" dirty="0" smtClean="0"/>
              <a:t>jeg flere </a:t>
            </a:r>
            <a:r>
              <a:rPr lang="da-DK" dirty="0" err="1" smtClean="0"/>
              <a:t>likes</a:t>
            </a:r>
            <a:r>
              <a:rPr lang="da-DK" dirty="0" smtClean="0"/>
              <a:t>??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21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61" y="87085"/>
            <a:ext cx="4372445" cy="25027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Medierne 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43575"/>
          </a:xfrm>
        </p:spPr>
        <p:txBody>
          <a:bodyPr>
            <a:normAutofit/>
          </a:bodyPr>
          <a:lstStyle/>
          <a:p>
            <a:r>
              <a:rPr lang="da-DK" i="1" dirty="0" smtClean="0"/>
              <a:t>Gør det du er bedst til – det gør vi!</a:t>
            </a:r>
          </a:p>
          <a:p>
            <a:r>
              <a:rPr lang="da-DK" i="1" dirty="0" err="1" smtClean="0"/>
              <a:t>You</a:t>
            </a:r>
            <a:r>
              <a:rPr lang="da-DK" i="1" dirty="0" smtClean="0"/>
              <a:t> </a:t>
            </a:r>
            <a:r>
              <a:rPr lang="da-DK" i="1" dirty="0" err="1"/>
              <a:t>D</a:t>
            </a:r>
            <a:r>
              <a:rPr lang="da-DK" i="1" dirty="0" err="1" smtClean="0"/>
              <a:t>on`t</a:t>
            </a:r>
            <a:r>
              <a:rPr lang="da-DK" i="1" dirty="0" smtClean="0"/>
              <a:t> </a:t>
            </a:r>
            <a:r>
              <a:rPr lang="da-DK" i="1" dirty="0"/>
              <a:t>W</a:t>
            </a:r>
            <a:r>
              <a:rPr lang="da-DK" i="1" dirty="0" smtClean="0"/>
              <a:t>in </a:t>
            </a:r>
            <a:r>
              <a:rPr lang="da-DK" i="1" dirty="0"/>
              <a:t>S</a:t>
            </a:r>
            <a:r>
              <a:rPr lang="da-DK" i="1" dirty="0" smtClean="0"/>
              <a:t>ilver – </a:t>
            </a:r>
            <a:r>
              <a:rPr lang="da-DK" i="1" dirty="0" err="1"/>
              <a:t>Y</a:t>
            </a:r>
            <a:r>
              <a:rPr lang="da-DK" i="1" dirty="0" err="1" smtClean="0"/>
              <a:t>ou</a:t>
            </a:r>
            <a:r>
              <a:rPr lang="da-DK" i="1" dirty="0" smtClean="0"/>
              <a:t> Loose </a:t>
            </a:r>
            <a:r>
              <a:rPr lang="da-DK" i="1" dirty="0"/>
              <a:t>G</a:t>
            </a:r>
            <a:r>
              <a:rPr lang="da-DK" i="1" dirty="0" smtClean="0"/>
              <a:t>old! </a:t>
            </a:r>
          </a:p>
          <a:p>
            <a:r>
              <a:rPr lang="da-DK" i="1" dirty="0" smtClean="0"/>
              <a:t>X-factor, Vild med dans, Robinson, Danmarks </a:t>
            </a:r>
            <a:r>
              <a:rPr lang="da-DK" i="1" dirty="0"/>
              <a:t>N</a:t>
            </a:r>
            <a:r>
              <a:rPr lang="da-DK" i="1" dirty="0" smtClean="0"/>
              <a:t>æste Topmodel, </a:t>
            </a:r>
            <a:r>
              <a:rPr lang="da-DK" i="1" dirty="0" err="1" smtClean="0"/>
              <a:t>Paradise</a:t>
            </a:r>
            <a:r>
              <a:rPr lang="da-DK" i="1" dirty="0" smtClean="0"/>
              <a:t> Hotel, Danmarks klogeste, Big Brother, Kongerne, De unge mødre, Popstars, Voice, For lækker til love, Singleliv, Dagens mand … </a:t>
            </a:r>
          </a:p>
          <a:p>
            <a:r>
              <a:rPr lang="da-DK" dirty="0" smtClean="0"/>
              <a:t>Min kiksekage var pludselig ikke god nok…</a:t>
            </a:r>
          </a:p>
          <a:p>
            <a:r>
              <a:rPr lang="da-DK" dirty="0">
                <a:sym typeface="Wingdings" panose="05000000000000000000" pitchFamily="2" charset="2"/>
              </a:rPr>
              <a:t>M</a:t>
            </a:r>
            <a:r>
              <a:rPr lang="da-DK" dirty="0" smtClean="0">
                <a:sym typeface="Wingdings" panose="05000000000000000000" pitchFamily="2" charset="2"/>
              </a:rPr>
              <a:t>ålsætninger er godt - men om hvad?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Er konstant udvikling en målsætning i sig selv?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Kan man nogensinde hvile? </a:t>
            </a:r>
            <a:endParaRPr lang="da-DK" dirty="0">
              <a:sym typeface="Wingdings" panose="05000000000000000000" pitchFamily="2" charset="2"/>
            </a:endParaRPr>
          </a:p>
          <a:p>
            <a:r>
              <a:rPr lang="da-DK" dirty="0" smtClean="0">
                <a:sym typeface="Wingdings" panose="05000000000000000000" pitchFamily="2" charset="2"/>
              </a:rPr>
              <a:t>Alt kan blive bedre …. Heldigvis er der hjælp…</a:t>
            </a:r>
          </a:p>
          <a:p>
            <a:endParaRPr lang="da-DK" dirty="0" smtClean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38" y="3949323"/>
            <a:ext cx="4370963" cy="29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Selvhjælpslitteraturen – Vejen til succes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/>
          </p:cNvPicPr>
          <p:nvPr>
            <p:ph idx="1"/>
          </p:nvPr>
        </p:nvPicPr>
        <p:blipFill rotWithShape="1">
          <a:blip r:embed="rId3"/>
          <a:srcRect l="20329" t="29923" r="47540" b="36637"/>
          <a:stretch/>
        </p:blipFill>
        <p:spPr bwMode="auto">
          <a:xfrm>
            <a:off x="-32816" y="3756080"/>
            <a:ext cx="4639559" cy="2789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59" y="3977257"/>
            <a:ext cx="1914389" cy="284610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" y="1312097"/>
            <a:ext cx="1781175" cy="256222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4" y="3712775"/>
            <a:ext cx="2143125" cy="21431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69" y="1366075"/>
            <a:ext cx="1857375" cy="2466975"/>
          </a:xfrm>
          <a:prstGeom prst="rect">
            <a:avLst/>
          </a:prstGeom>
        </p:spPr>
      </p:pic>
      <p:sp>
        <p:nvSpPr>
          <p:cNvPr id="11" name="AutoShape 6" descr="data:image/jpeg;base64,/9j/4AAQSkZJRgABAQAAAQABAAD/2wCEAAkGBxQSEhUUExQUFBQXFxQYFRUXFxcWGBkYFBQXGBQVGBQYHCggGBolHBUUITEhJSksLi4uGB8zODMsNygtLiwBCgoKDg0OGxAQGiwkHyYsLTcsLCwsLCwsLCwsLCwsLSwsLCwsLCwsLCw0LCwsLCwsLCwsLCwsLywsLCwsLC0sLP/AABEIAIgBcQMBIgACEQEDEQH/xAAcAAAABwEBAAAAAAAAAAAAAAAAAQIDBAUGBwj/xABFEAACAQIDBQUEBgcHAwUAAAABAgMAEQQSIQUGMUFREyJhcYEHMpHhFCNCobHBUmJyc7LR8BUzNIKSorMkQ8IlU2OD8f/EABkBAAMBAQEAAAAAAAAAAAAAAAABAgMEBf/EADIRAAICAQMCAgcIAwEAAAAAAAABAhEDEiExQVEiYQQTMnGBkaEzUnKx0eHw8SNCwRT/2gAMAwEAAhEDEQA/AOgrQKDpRA2BJ0AuSegHE1lhttpYZcW7SRYONwiJCF7aZiyjMXfREGdeGuvHTXnhjc+DeMG+DTmActKBQgaVntmAYuBpcNJioHDMqmSczAsqqe9G9xY5gNLflR7qbwNic8coCzR+8BwIBsTbkQdD6daqWJpN9uRuDp+RclPA07F5U5amcZio4lzSsqLe2ZjYXPAX61nzsZV2JFEzAUjBzrIgeM5ka9mHA2JBt6g0Tp60uHuOmIbWlxDWiFx4UpTemA5ajtR2oVIxNqRaq1d4IjifooDmW5B7oyjKhc6k9BypjGbzRR4pcMVcsxRcwAyhpLZF43N7jlz860WOfbpfwKUJdi6oUdqMLUkiaOjy0MtMQAKcBpFqUopgGUBpBgHKnQKBpoQwyEDSo7R261Jvqf68/wAaPLVoljUXK9O2qp2Tt+HFSPHEHJRSzErYWDBet+J6VbqtU01yNxadMake1QpNTf4+HyqTJGTrx+7+vjTDAjXhTVEtMGHvfzqSRTEb3qTamxIaIpDa041INIZANHmpcq2NJI6VRQtDT8YpuNKfVaRLHUFPLTainVFMQoUmThSuFUeO3pw0dwZAcvvZdQvmRwosdHL/AGg/46f9mP8A41rA7R/nW82+RjcXM+HdHDBAovYsVUAgA8TpWF2rEyMVZSrAkFToQelqLTQqaZ6y3M/wUH7C/gKt3rM7Hx/Y7OhK2L9kWUG9u5HcnT0HqKPdyV2nmdpTKH9zjZVRu6L2y3s4uBw56msvWJSUToj6PKWN5Oi+pM2/7q+f865l7Qj9Wn7Qrpm8K3VfP+dcx9oMYCR6n3hW64OT/YyNqFFehUGh3DEYcSI6HQOrKT0zAi/31jdsbNfC7Jkgco2WRSrITqrTRtqpAKm99NfOt4FrM7/r/wBDL5xf8yVl6PJ6lHzR1Y29SXmiN7OD/wBH/wDfL/BFVDu81truBwZ8Up8srt+Kg+lXns9lVMAzuQqpLMWJ4ACOImqj2d4cz42bEEaKsjX6POSqr/pMnwrq4lkbNeHNl3Jt+WXF/RcIsRZc3aSy5ii5Pf7qkHQ6eZ4c6p95tpPicBnYKpTEGKQC5BdBoUYnRbNzBqHuZh5XxeIjSZYJGWUO5TtG0lXOEGYWe44noat9+YIcNgo8JFmJVxI19WN7hpJCOBZiAPLThRohCcYrnb9w0xjNJeRZ7s4nsNmxzSuvZqjFVVSGAEj6MxYh2LcLAcfWq2HefEtA+L7KAYZXCZCzCVtRfI3um2Ychz6VH2nMP7DgGYXJC2vqSJ3JFvCwNKwk0X9hkNlJXtlsbEiRp2MfrZkPkKn1cd5NXcq+AKK3bXMqJW8m9bRKjYXs5AVVpCyswQSAGEEq4yk97Q9KeWWWXEYKaOb6uawMAvoFRmnY8iBa1zre1G2Dvs/D4JIl7bERK2XRAGCq7zyta/duvjcgVW+zKZVeaOS4mVcqBj7sedjOqjkc9i1JQioNpcX8V/YUtLaXBu71mcbvFK+LGEwiRl7nPJLmKLYZn0Ug2A5346WrRYHErNGJEByktlJFrhXK5h+qSpseYrA7kvl2pOHNmYYlRfS7GZSQPHKGrLDjXibXCMscV4m+gWy839t9/LmzS3yklb/Rm1FwDY8detWW1NqmPasMYgwzMXw6iV0ZpF7RgpKsHAuMxsSDaq7Z8ynbhIIILygG+l/o7La/mLU3tnFI22YSCLJPhFY8rrImbXwv9xrq03NfhN6uS/CaXeveT6JkRE7SZ/dU3sBewJtqbnQDzqs3l3hxuCMaSLhS7KWbKJSAQQCti4sR1ub+FV29uIRdrRMxGVGwxfX3QsmY36W4+tF7UcUjzRBHViqNmykG2ZgRcjyvUYsUfAq55JhBXFVydJMdqpd7dpPhsPnjAMhYKoIvyLObDoqsfStA41NZ6SQzbRWLsy0cEMhdriwedMqsQdbZO0UW5selcuNeK30OaHNsibobbfEYaV5CDJGz8gBbIGQ2HjmHpVJsvfHGzpKY8PFI0ah2KhlVEF8xYNJdjoLAG+jcartzNoLh3xMRLMHjZUCjMXdGIXKB+qzm/AAE8qnezb+4x/7uL+DEV2yxxjqddqOqUIx1Ou1E3D75YmeBmgwwaSMFpmv9WiDgwUsGYnvd0EkZTxq83O24cZEWZQrK2VgDpewIIvrYg/cazXs2H/TY39mL/jnp32aY2OHC4mR2ACMjt1yiM8B46jzqcmONSSXDX1IyQjUklxX1Ju5u8MuKmlWQRgIuYZFYHVwupLnr0p3cneKbFySrIsQEaqRkVgTdsuuZzVF7NJAJ8TmIX6onvaWyyqWv0tzp32Uyr22IuQLxqddNBJqfS4qskEtW3YMmNLXS7EPcbaEeHlxUkrZVEZ8ye2SyqOZNb/Ycs0qGSXskVj9XEnfdV5drIGK5v1QNK59uDsiHF4qUTLnRUZwuYqCTIqgkqQbWY86n+zi0eOxMINkyy2UniY5lVT4kKWp5Yp332HminqfVUb4x028Rpr+2oGxBw4kHbAarY8hcgNaxNuV6mMK5HFo5t1yQuz6286DyW5aVIdb6cqjTJpfofxqkiJBLKDzpTJTUSa34CltKOVzTogZmTh/XlSUjtUi96ICk2WEq08BRAU4BTRLDUU5ekqKze/W3jhYlCDvyEgE8gBq1vWhtJWCVujNb/wC87ljBG2VR71ufgT08BUDEbstJEkNwC6rJJcXIZtUQdLLYnxPICs/hZBJiAXOhcZr8wLk368PvrS4XeV0keR4ZGUSWc5T3QbWIN72AtqQB4iuXU5M6oxSW4e6O6gVmRgL8NfsH7J8Ubh8xWp3h3Hi2hh7MpTEopCSc7j/tyfpr0PG2oIqFvZjRD2WIhJEwAYRkaSRn3kbpcXt41qdk7WSaFJEa4ZdRzGlwD4jhRw7JkirjlZUgX3rRIgW/7Wewtc37g0BOo0Na7d/DMqZn0ZrWUWsqD3QAug4k8Tx5cBmt2sLNMiBVyIoCtKwHui2ZYxa5JtqTpw42Fbthwo9HWrxs6/TpLHFYY1tz8Cp23GWCgdf51gPabgxHh4yePaKK6Xihw/rjXPfa4/1MY/8AkX7r11Nnlpb2czoUdCkM7/lqv21spMTE0UhYIxUkoQG7rBhYsCOKjlVoBSZFrli6do2Tp7GQf2fYTJkV8QpvcvnQk9FK5ApA1I0vrxq+2PsmLCxCKEELfMzMQXdrWzMQLcNLDQVOSx1BuPDWl5aueaclTZblJ7Nmf2pubhsRJ2rCWOS9y0ThCT1IZWF/EWNSE3dwywvhxF3JCDISxaR2U3VmkOtweHIVdAUXGj1s6qyXOXFme2TuXg4CxCNIzKykzEPZWFmACqo4aXtemcP7P8CsgkySNbhGzgx6cL93OR4FjfnWlvRubAnwP4U/X5L9pjWSfcptt7AXEzQymWSJojxS3eXMrFTqLe7b14Gou09y8JiJTLIslybsqOFV/FhlJB8VIqF7P95J8a03bZLIsRUIth3y9+JJ+yK2WWrlLJilpvgqTlB6b4GY4woCqoVVAVVAsFVRZQPCqLbO5uFxMnaSLIrm2YxsFzW4ZgykeosfGqfEYh8XtU4V5JI4IgxyRuYy5VAxuy66lvQDTXWrrdxJUxGKivK2HjMXZNLmYgupLosjauo9betPTKHiT3q/gw0uO6e9De0NxsHNk7jxhFCARsBdVvo+ZWzHU3bQnrStobk4OVY0yPEI1yqYmAbLckhi6sGNyTci+prR1mfaHtJ4MJeNijO6pmBsQCGJseR7tr+NTDJklJRUgjKbaSY/iN1MEuHERhtFHmfNmbtL2u7FxqdFGnDQaaVzXenDIi4cxQpDHJG0kahzJIVcjK8zHgxHBRw1FbrcvZMyxQTfSJJFmVjNFKxZApDdmY7gnPcKDc2IJ6Cp+F3JwUcolETXUhlQuxjBBuO4eQPIm1dEMqxyeqTZccmhu22X7rqaqNtbtwYogyB1cAqJI2yPlPFSbEMPAg1XbaxW0Pp8KQRs2HJTOQgKEFvrTJJbuEDhqPXhWpNc1OFST5MacaaZUbH3bw+FR1hVgzqVeRiGkIItYGwCjwAFNbE3UgwiSpE0xEwVXLshsFDgZcqCx+sPG/AVd0qn6yTvfkTnLfcptgbtw4JXWFpW7QoW7Rkb3AwFsqL+meN6gw7i4JZhNkckHMIy47INe4Nsua1+Wa3hWlcUQFUskrbvkeuXN8mbxG42DkmMzpISWLtGHAjZibkkZcwuejAUrFbi4OWYzMj3LZjErBYifLLmHoRWjo1NCyz7g8k11KHd/dmDBu7xGYs65SHZCoGYN3QqA8QOJNIxG5eDkxH0hlkzZg5QMBGzA3uy5SeOuhANX5INJzGr1yu7I9ZO7soG3dU7SGKVCqrG7O19HlkDRoFXqFzFv8vM1duKdJpCtejU3yKU3tY1akDpUrswaQYaZNkDELqKSsdvP8KmSR0zak30CMeo1lpeWg1KUVBUgwtLUUFFLAqkiBIFc59p0tpkz+4Fjt/qfMfh+FdIrk3tBxKzYnKPdAIvyJUFjb4WqM3smmL2jJ4jC5MWUGuUuPMZrofgxroM+1nMEWHjjEkhyhwCobL68b1zp8ZaZXa5zAA/hf7q6dujh8NiGHalRINBfKbjwv0t6Vzp7pHXGqNXtfd/DYwCOeNkYxhdSA2UHSzKTwIvx51kNkYRsPKcPcmIF1Dj9DtCVJ/Wyj/dWn3qk7CMLBmfEMCsK5mNr+/Ibnuoq3J8bDiRWd2RmlihaVxFLoGBIIZgWb/VZmFv1KMzvYzjXJ0rYseVCPH8hpVg1VO78RGck8SPLTmPA6VbNXTjfhRzT9ohYziP661zL2ssckQ/XH4Gul4q+b4WrmXtUByxX/T/ACNUJGBoUq1CgR6BDmsr7Q4mniTDp7x7WZhx7mHjZiPVmjHnWrVb1jtpbSGE2hLPinkWEwiOBVizI6nKzp2n2GDqxseNxrpassC8drlHTiT1Wit3Gx2bZuLivYxLKVtpZZImI/3LJ8RTW5MzHAY8lmJCmxJJI+pfgSdKr9xNnYl48R2KhY5IjG0r3y8D3UH23IJHRc1z0KN0tplIcTg1jkfET2VEA4EqyNnv7oF7m/Q13TgvHXdHTJe1XdFzuJKx2fjiWYkB7Ekkj6g8CeFU27GzJcThsUxxEqLEAwUMe+4RyMxvfKAp06m/Khuzt1cPhsXhmSQzOHyqq3sezZGzjioXidOF+lXPsvi7TC4xFIu2VR5tFIB+NKdwU5eaCVxUn5ombg7af6DO8zFxAWIJJJyiPPlueOoNvOoO5mGbHHEYnEySkqQsYSR0CsVLEgKeCjKAOBub3qp3a2jkw+JwJjkOInbIiAfaZchDc1C8Sel6kbnbe+hrPhZIpTM73jjC94uVyZCDqBopv50p42tbit3XyCUH4q/iJXsfFzif2cP+MtdHLdK5n7NZ/o2KmwsiP2rhUsBfKYc5Ytrotje/DTxFdPRK5/TPtW/cYekfaNnLcdOcZtRBgx2UqsVM975uzBDSFOFgoI/WFga12298YsK5iKyzsgHaGNAFU2vqSbA2INuV6wey5zsvaBM6tlHaKTbVkfhIl/eHA/Eca3Sbcjx4+j4UOY2YHES5GSNI8waQEm2aRxdQP1ieVbZYK47XGuf3/wCGmSPG1qi02LtJ8QhkMLwoSBGJLB245mycl4AHnrWd9qf+ET98v8D1tS2a5PWsX7VR/wBIn75f4HrnwtPKq7mOJ/5ERpYFj2JnQZXeKEswLXJ7UeOnE8Krtg7AnxeBDx4mRZBKwjUuyxi2XMzMoLFuh5Wtzq1x5/8AQV/cw/8AKtTPZib4AfvZf/Gt3JxhKS+8a6nGDa+8Z7eyR02phUMjH/BhyCVDHtbOcvjrXTDXMfaHeHaEGIYHsx2DX6mKUsy3Ol7W+NdF2fjVniSVAwVxmXMMptcgG3Q2uPAis8y/xwZGVeCLJFDNQogK50c4q96KjpANNBwKoUhjQU1VBYaCjJpRFFanYJUJNJEXO9GaMnSqiKQ2ZDypyNOvGhHHbzpdXZAxO1j4UxMdKk4kaVFUaUwGr+FLBsKpJtuKCxJAjXS/6XU+XSndnztinzarCtrDm56t4dBWTmkaqEmty7WlCp6ICuW2lZvebaDYYEKDci4Yi4AvYW/Se+gHqdKbmox1MnS7pEjbGIVInzOqEqcuZgtzbQC9cUTK4WQO8kzAPLpYLobqByAuRfw8astsySM5L6vzLXNr8r3pGC2XOUKIyx57Ek3BI5aqDcef5CuKXpSnzsdEMekgYjZyPklWwA97wOhI+N/uq1xuCURCxYSNbLa4K34EnlprVxsrd3solU5WIuWJzkFifFeA0peK3eeQd9wgBvcXvceJtWTyw7myaopdmI0UuIQTtJIyRL2pLsRHdjIM5vltpz6VYbcAWCERlZVEpd3S5BQKLG4HG7/7T5VpN191FT6y5740L5jdBxcJmsAbgX536a1rBsCMxNGFCZtAQOGvduBa+tvvrSM3J2kZSlFbEvdUH6OpbUm5HlfQeQ4elWzcaZ2dDkjVdAQLacNOnhT7ca74KopHLJ27Kvahta3OuX+1A92K/wCn+Rrqm0192ue+1/ChYoD9rtP/ABNDdCXJzTNQpWSipWOj0VQNEDSwRXLRoNyMf5USsdbfHnbxNOlR8vnQCgU7ChA09dD4jp5UY8gPIAfhS7DxNCwpMBINvPrz+NAH49efxpVh8/lSGI4ff8ulJWAQbp8fyvQvQAHz+VKsPKqENSwq4s6q46MoYfBhSgoC5QAqjgqgKB6DSnNPKhp8vnTsBCiuR7440kGCWKU4s4hyHbVTECwiSAX4WKaAakam9deuPl86MSW5ny+da4cnq3dWaY56HdFVu7g2iwmHjkFnWJAynWxtex8Rf7qn38vQAfhTtx50Vh51m3bbIbt2N/11+6gxvxpelDT5/KgQ3Qpyw+fyorD5/KmAikNT+nlRFQfD76aExi16cUWpYUeXh86Ow+XzqgECjpYA+XzoWHy+dIBFqQGFHI48T91IFgRWkUS2LvQorUKokKQaGqfb0/ZwOeBsFH+Y2P3Xq3Y1jd/cXlRE6lif8osP4jQ+BrkyEsxnnVBwB4fnXSdgRjLYcEFqxe52z8zGQjyrc7P7pKDrc1zdTp6FvFLaQL1UN95H5UW2dmrOguAWQ5k/aAtb1vaou1XCNA3O7L6EA/lVrA96ulJOLIe1NHF7Gadhr75DDmCpIa44g+HKtDisPlK2uSQBYWGgHADiasN9di9nL9Jj0Dn6wcs3JrDr+I8ao4cUzG7FDYW4chy4+VeRlx6HpZ0J2rRcxWjTO1y3BVNwLnx0JYefWl7GwX0hjLKSYl1sb2ZhyF9cvW/Gm4cIZRGSNDpGp5j7Ujfq8fPy46nCYYd2NfdXU1WLHb3RnJ0S4UJsTxYg+Sj3RU7+XzpCL3r9KV1NelGOlGDY+nAUGFCLgKNq6I8IhkaaO7L4XNc99sK3SD94f4TXSGH5Vzz2qrfsB+uf4amY48nNexo6n9jR1nZrR2wCjC0YFLtWQhIFC1KtQtSGJtQtSqI0wEPSAKeFDLQIapVKyUAKACtRAUq1CkA260RFOMKMCmA0FqoXaUmaxyEGTKuhBAGJERuc2psQb6a1YnHx5mW+qBi2hsoW1yT6+tj0NV8b4e4a0g7Qq4JEltZA6mx90FyOl9KmT7M6MUK9qLfHQbwu12eKZ7KGjjDWsfes5114EKp8jTSbaclDZbMCwXK17ZpdC97KwWPUEam4HCpoEAQqA1njiBADEsj5ljAtrf3vGmmfCgGTWxNzo/EI0505d0uSPEilv3N6x26g/l5DX9pTXCgKzX5I2vciYD3u5/eMMxuNBUyTGkYgRXTLkDa+9qSBY365Ra3PjpRYMQrIFUOH1Az5+aKcpZueSNdOgpGKaDtsz5u0S1jZ7ZgoIAtoWyuNOJBqlfchqLdaXx2+vuCmxsiu4IQAZcoIa5Usi5gb2Yd5geBUgcb02m1HZpLZciyRovdY3DOiMxe9r6vYW4ZTTs8UBHaEP3mIsO0vmU3cBBwP1Vzp9ihh4MOxyJmFwnulwpMYRlIbhmAyHr99G/cF6ut4v5dqsXi8eVxEcQy2cA3IOgGcsL34kKLep1tao2G2szpmst+yxD214xsvZ8+auL1IxTQMAWzsSI7Wz5v7wqnDW+a/x10qOxwo1GYAoT3c4Uq8SkrYaXKRA249087023fIRjCt4P5e/wDX6BPtOUHL3Lqs7EhGIPZpEy/a7g+sIJN+A60ptoyGHPpcyZAezfUZrE9lfMDe4tflejkGHF75wVEgYEyZrOiM4bm1wE+FhUiPEQHu6g5lfKQwIbMUGh4d6M3Hrzqld8hLTSqD+RE2PiGeSXOCGtCSt7hTk74A8GuKtDUSGfDKS4NiQzMe9wkXtiT6cOnAdKmQMri630JBBBBBHEEGtcb2qzmzxblqUWlt+VCqI0u1qQ1aWc9DbmsHv3h3lmiRFZjkJIUX+0b8PAVott7VZDljsSL5ri/LlrWSxbNNIXjlySkjQKdNLcQ2i6DlUuRpCNmp3awHZxXOluNS9kRnMzn7RPwothYgmLLNIGY6Z7ZfQ61I2hP2MbMqNIVBISMZmYjgoA5msvM18il3r2sPpMMIPuqXb/OQF/hb41qcBLdQa5JsrZOPlmeeeBleRyxBZBYaBVAzXsFAHpXSMHK6qARY+dSpVJsucVpSRe4qBJUKOLqRqP651zzZew1fEyRk5o4Suc8zmUMq26a6nwNayeWQroRpY5QPeA1K3PUXHrScJKoYSBRmdQM44MouVPresc1TknJGauKHYsOWcsLcLL+qo5W/rlVxhYAi+NM4ZwdQBrxqXetscEtzJsHAUD7tJJuaOY1UnsxIkRcKNqKLhQPGt4cEsM1z/wBp/GD9pvwrfnlXOPanJZ4B+3+AqZ8DjyY+jprtKFYmx26johRWrMkVQogKOgYkmgaPLRgUxCVpVEBQJoABNFQoqBh0KFCkMFHSWNLpklDPsaQySMrKqyt9ZqScqZSllItrZwR0aij2M+WK+QNGqLbO7AkMMx1UcrkC2ht51f0VToR0f+mdV/O35bFHHsyWykiPMqQKAHax7Ivfv5AVuG0NtDUebYMrIQWUucwzFnIscM8WtxqczA342+FTN5s/Zp2d8xc8DYkdjLmAPW17eNqgzYpCts/c7SQ2zEWVoGMN7G4BNreNudS64OjHLI1qT58iamBlEgfKlgQwUOzG4iMWW7INLMWv4WtzpOL2QzSPICtydASeAWK3I2OaK1xyY+VVssh7/e72va3JsPrcPlz66adp6Zqm7LZvpNgbxWlKEG68MMLDwtqPM0009gcZx8SfCfyW/clHASZEtkLrJJIVLEL9b2gK58t9O0421tyvSdn7Mkide8Ci8bMwJ+qVLGO2XRkve99fjUpIdLklbR9rdmC9rkxN1dhfKcwi/wBunCpWKnJOGNyCY0IBY5yTJDcAi2ZrFr6cM1NNcicJp6b5vp7339/zJI2ZKOHZkqY8gzMMwSYyEschymxAsL+dRpdhPlsChbsxHqWA/uipIsDY5ra8bFvKoALsGy3YnJmBLW7VY8VnBsbhrqpt+z4UuR3713Jj1KsxIFvpEAbN4W18mNK4tcGujInSkvl+5YNsZy7PaMZgwKEs6kGFEUMSoJsVf0ahDsWQsjMwumUDvM3dDynIWK3awaPU6kpr4wMQ7Bm731XeKm5yAdthARcH3bC9+jNWqgtYZbFSBYjUWtpY9K0ioybOfLPJjinfO3HYoju+5HvKD2eQ8SDbDrGCdOTBvRj5VZYKORc2e3eYsLOz5bgd27KDa9z68KnsaRWsYJbo5p55zVSGyppsxmpAo7VqYmD25GyTHNZSbsOYsTpRbOEnaHOEtlNyApY6Arcjh1q02phVmmYKARpmP6wvmt93wpZ2JGF1zC3PMf51k+TaLpFVtHENGpIPTyqZsvb8JTvSxqy6EFgD8CeFVMOzxNi4YwDkDh2BJPdj7xv5kAetc+372d2eOxK2/wC6zDyk74/iqdPUrV0OtSbdh/8AdT/UP50w+3IzwYH1Fcu3MwSs0jMBZEb/AFMwA+4vWu3b2ZHNiFGQZE78htfQEZV9Tb0BrnnOnRVpGnXbQ6j40jd3awaV4SpyElkPJGJ7wv8Aokm/gSeR00EaoxPdA0425WqOMCuRnAynU6dByrKc51aJ1J7UWkERU2qYDUHZsxsEfQ6ZT5jh+Qqca6cM1KNr+jCSphx8aE3Cgh1tSX1HqKqb8IlyS4hp6UG40EomOtdMOCWGa5j7WjaXD/5/yrphNc09qYvPAOiufvWonwOPJjM1HTF6FY2aneqMCjtQNQITagBSqFIYLUVKtQtTEJpNOWpDCgAqFqPLQC0AFREUsiiy0WAWWjAo7UAKYBGkml2vRZaAI2NmKIWFtCt7/o5gHPotz6VBw21WZkBAs5W3H3XjldT52Rfias54Q6srC6sCp8mFjUZtlpoQWUrksQeGRGReI6M1J3extCWPS1Jbmf2/vPLhsRkMamPKCp1DNccQ3DQ6WtyqRsLbss2HmmdFGQMUIuA2VSSNSeBA18at9r7JjxKZZFvY3BGhB52PjTv0Jey7ILljKlLDTQixt8alRnqbvY3eb0d4oxUPFtb8l+pXHazroQpYZxcXAuGhC6XuB9dr5U4+0GyRkFLtKYywDOumfUKpvfuDS+lz0qQdkpbXMdHFydTnKEm/UGNLdLUuLAKoUd45XaQEm5LMGuT/AK2q6kZOWKtlv/ZUz7cdRchACAwNmNlImNiAbk/UjUad46aaz8TtB1dBYAERFwb5gZZVjsCDbQtfhralDY8d9Qx8CdALSDKB+j9a/wAfAU8+zVLISWJUKLX45GDLm01IYA00pDlPDapEPZ20JJOxJyWkRnIyOCMuTQEtr7/G1tPGraouH2YqBQC/cVlS5FwrZbjh+oOPjUy1aQTrcwyuLfh/m/6DFC1LK60eWtDISFqJtTEFEsvvEaeA5mpwFVLvmcty4DyoYITgIVAsOPM0e0UJQDrx/KnooANRpS5SOGl6mtjRFXuzgrSSSHwQfHM34JXLN+0LY3EEgj6xhr0FgD8AK7ZsqIKnjmYnzzH8rVzj2qbKyTCYDSRdf2ksD92X76JLwoUX4jHbEfJDJbi0ij0VSfzrom6GDMWGLkWaax/yr7v4k+orF7p7JOIdY9cgYvIeigAW8zw//K6lONDpYAWHS1ulcUoXJsuUuhEwWN1KnjV4puoHLn49BWOw4LykjkCR42B0q72LtQOBfjppSgQy5x2DzrpodNfvpl9rdlbtQcv6YBPxA/Gp8cgNMYrDiVGX+tauWNqWqDp/mJPamENoxF1CyISwJVb2YheJCnUgc+lTYxw871w72mbXfA4rD9g6/SI1kLXAYCOXLlVgeuQnTUDzqsw3tgx7SIgXDpmKrdUckZiASM8hF/MWrSEcjinJCddD0XEaB403gzdFPMgXpbHWuuKpEBFq5h7U2P0mC36D/wAQromKlIbSuV+0rFMcSnCwQ8PE1M1sOL3M1noVW9tR1jpLs9IUdqFCp0DsFqLLQoUaQsO1C1ChT0BYLUlhQoUaBWGBR2oUKNAWC1JtQoUtI7D1pNzQoU1EVh3NAmhQo0jCuaPNQoU9IgZqIvQoU6AGahmoUKKEFmpQehQppAHnojJQoVVCESS+dEZh4/dQoVQhqeU2IANQ4ktxo6FIZFxOMGUgFgeC2A+JP5AUI8WV0CjxI0HmSaFCkXF7C126kZs97HoL2P8AX4VWbxbw4OWFo5Fdrg5e7qG5EG+lHQp9CXyUOwlSCK0bDMSXa9gb/ZXnwH3k1osdPmhuv2hfy8PxFChXK+o2RNmIFOps19D4+f5U9itk2YtHzuwA5H7S0KFTGKaFZIweJdR3rjxI0+NQcVvpHh50jLI5ZlDst8sak6lj18PU25ihXRiim9yWzgW88rPiZXZixaSU5iSSR20ljc8rW9LVWbP/AL+L95H/ABChQrpfAj2Pgv7tP2R+FKbjQoUICt2jfNxtpXGvaHi2XG2zX7g426mioUS4EuTKfS/ChQoVnRZ//9k=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730375" y="-1439863"/>
            <a:ext cx="81057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Pladsholder til indhold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233" y="5709818"/>
            <a:ext cx="3008341" cy="11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7875" y="3256263"/>
            <a:ext cx="2605802" cy="3461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  <a:softEdge rad="31750"/>
          </a:effectLst>
          <a:scene3d>
            <a:camera prst="perspectiveRelaxed"/>
            <a:lightRig rig="threePt" dir="t"/>
          </a:scene3d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96" y="1373692"/>
            <a:ext cx="1831787" cy="2434242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919" y="1409304"/>
            <a:ext cx="1703675" cy="2355205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05" y="1399640"/>
            <a:ext cx="1582653" cy="2343834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73" y="1373097"/>
            <a:ext cx="1576901" cy="2466975"/>
          </a:xfrm>
          <a:prstGeom prst="rect">
            <a:avLst/>
          </a:prstGeom>
        </p:spPr>
      </p:pic>
      <p:pic>
        <p:nvPicPr>
          <p:cNvPr id="19" name="Pladsholder til indhold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6" r="25920"/>
          <a:stretch/>
        </p:blipFill>
        <p:spPr>
          <a:xfrm>
            <a:off x="-15962" y="6154215"/>
            <a:ext cx="4508863" cy="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90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I de gode gamle dage - kontra i dag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825624"/>
            <a:ext cx="10772553" cy="4692133"/>
          </a:xfrm>
        </p:spPr>
        <p:txBody>
          <a:bodyPr>
            <a:normAutofit/>
          </a:bodyPr>
          <a:lstStyle/>
          <a:p>
            <a:r>
              <a:rPr lang="da-DK" dirty="0" smtClean="0"/>
              <a:t>Var der filosofi og religion … tanken om livets mening og det ”gode liv” må være vildt gammel (vidnesbyrd fra Grækerne), og der har levet mange meget kloge mennesker før os </a:t>
            </a:r>
            <a:r>
              <a:rPr lang="da-DK" dirty="0" smtClean="0">
                <a:sym typeface="Wingdings" panose="05000000000000000000" pitchFamily="2" charset="2"/>
              </a:rPr>
              <a:t> </a:t>
            </a:r>
            <a:endParaRPr lang="da-DK" dirty="0" smtClean="0"/>
          </a:p>
          <a:p>
            <a:r>
              <a:rPr lang="da-DK" dirty="0" smtClean="0"/>
              <a:t>Når noget i ens verdensbillede gik galt, læste man biblen (eller lign), gik til præsten og stod til ansvar overfor Gud - Gud var i centrum!</a:t>
            </a:r>
          </a:p>
          <a:p>
            <a:r>
              <a:rPr lang="da-DK" dirty="0" smtClean="0"/>
              <a:t>Når noget I dag går galt, læser vi selvhjælpsbøger, går til coachen, former os selv og står til ansvar overfor os selv – ”Jeg” er i centrum! </a:t>
            </a:r>
          </a:p>
          <a:p>
            <a:r>
              <a:rPr lang="da-DK" dirty="0" smtClean="0"/>
              <a:t>Tidligere skulle vi frelses – i dag skal vi selvrealiseres! </a:t>
            </a:r>
          </a:p>
          <a:p>
            <a:r>
              <a:rPr lang="da-DK" dirty="0"/>
              <a:t>Flere guruer i dag end nogensinde før – vejen til </a:t>
            </a:r>
            <a:r>
              <a:rPr lang="da-DK" dirty="0" smtClean="0"/>
              <a:t>det lykkelige liv er der utroligt mange som pludselig er kloge på (virker det ægte?)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489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Da jeg var 17 år.. </a:t>
            </a:r>
            <a:r>
              <a:rPr lang="da-DK" dirty="0"/>
              <a:t>v</a:t>
            </a:r>
            <a:r>
              <a:rPr lang="da-DK" dirty="0" smtClean="0"/>
              <a:t>entede livet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9" y="2594919"/>
            <a:ext cx="4044463" cy="3033348"/>
          </a:xfr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42" y="1723381"/>
            <a:ext cx="2619375" cy="174307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23" y="1723381"/>
            <a:ext cx="2619375" cy="174307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29" y="3627524"/>
            <a:ext cx="1447800" cy="200977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23" y="4028067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1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Individualiseringen – på kanten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4512"/>
          </a:xfrm>
        </p:spPr>
        <p:txBody>
          <a:bodyPr>
            <a:normAutofit/>
          </a:bodyPr>
          <a:lstStyle/>
          <a:p>
            <a:r>
              <a:rPr lang="da-DK" dirty="0" smtClean="0"/>
              <a:t>Hvis individet </a:t>
            </a:r>
            <a:r>
              <a:rPr lang="da-DK" dirty="0"/>
              <a:t>nu </a:t>
            </a:r>
            <a:r>
              <a:rPr lang="da-DK" dirty="0" smtClean="0"/>
              <a:t>er ”fristillet</a:t>
            </a:r>
            <a:r>
              <a:rPr lang="da-DK" dirty="0"/>
              <a:t>” til at skabe sig selv og sin tilværelse</a:t>
            </a:r>
            <a:r>
              <a:rPr lang="da-DK" dirty="0" smtClean="0"/>
              <a:t> – kan jeg så belemre samfund eller andre for noget? </a:t>
            </a:r>
          </a:p>
          <a:p>
            <a:r>
              <a:rPr lang="da-DK" dirty="0" smtClean="0"/>
              <a:t>Er det en coach, en ny spisekur, selvhjælpsbøger eller noget andet som bare skal til, så JEG lærer at optræne mig selv, forme mig til den jeg skal være – eller..</a:t>
            </a:r>
          </a:p>
          <a:p>
            <a:r>
              <a:rPr lang="da-DK" dirty="0" smtClean="0"/>
              <a:t>Hvad er det så egentlig, jeg skal udvikle mig til - den konstante udvikling, alt kan blive bedre, finde mig selv, gemte ressourcer, ”mærke efter i mig selv” …</a:t>
            </a:r>
          </a:p>
          <a:p>
            <a:r>
              <a:rPr lang="da-DK" dirty="0" smtClean="0"/>
              <a:t>At stå stille er en dødssynd!</a:t>
            </a:r>
          </a:p>
          <a:p>
            <a:r>
              <a:rPr lang="da-DK" dirty="0" smtClean="0"/>
              <a:t>Kort sagt: Jeg vil være noget særligt – ALTSÅ er jeg som ALLE andre! </a:t>
            </a:r>
          </a:p>
        </p:txBody>
      </p:sp>
    </p:spTree>
    <p:extLst>
      <p:ext uri="{BB962C8B-B14F-4D97-AF65-F5344CB8AC3E}">
        <p14:creationId xmlns:p14="http://schemas.microsoft.com/office/powerpoint/2010/main" val="3523672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Lidt provokerende men ham her er inde på noget.. HUSK FOR POKKER AT VÆRE KRITISK!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82" y="1844499"/>
            <a:ext cx="8907236" cy="5013501"/>
          </a:xfrm>
        </p:spPr>
      </p:pic>
    </p:spTree>
    <p:extLst>
      <p:ext uri="{BB962C8B-B14F-4D97-AF65-F5344CB8AC3E}">
        <p14:creationId xmlns:p14="http://schemas.microsoft.com/office/powerpoint/2010/main" val="2688882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Grænsen for dagpenge 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Grænsen nærmede sig med alle frustrationer ..  Min skyld vi skulle flytte hus, børnene skole … </a:t>
            </a:r>
          </a:p>
          <a:p>
            <a:r>
              <a:rPr lang="da-DK" dirty="0" smtClean="0"/>
              <a:t>Kronik i Information </a:t>
            </a:r>
          </a:p>
          <a:p>
            <a:r>
              <a:rPr lang="da-DK" dirty="0" smtClean="0"/>
              <a:t>Klar til forsøget med flexjob</a:t>
            </a:r>
          </a:p>
          <a:p>
            <a:r>
              <a:rPr lang="da-DK" dirty="0" smtClean="0"/>
              <a:t>Kontakt med </a:t>
            </a:r>
            <a:r>
              <a:rPr lang="da-DK" dirty="0" err="1" smtClean="0"/>
              <a:t>Castbergårds</a:t>
            </a:r>
            <a:r>
              <a:rPr lang="da-DK" dirty="0" smtClean="0"/>
              <a:t> jobkonsulenter igennem kommunen</a:t>
            </a:r>
          </a:p>
          <a:p>
            <a:r>
              <a:rPr lang="da-DK" dirty="0"/>
              <a:t>N</a:t>
            </a:r>
            <a:r>
              <a:rPr lang="da-DK" dirty="0" smtClean="0"/>
              <a:t>ogle gange gør små ting den HELT store omvæltning i tilværelsen – dem man ikke helt kan styre selv!!!!</a:t>
            </a:r>
          </a:p>
          <a:p>
            <a:r>
              <a:rPr lang="da-DK" dirty="0" smtClean="0"/>
              <a:t>Fx LinkedIn-Klik! 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5685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Akutjob på Syddansk Universitets Analyseafdeling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Studie- og Undervisningsmiljøvurdering 2013 - analysearbejdet</a:t>
            </a:r>
          </a:p>
          <a:p>
            <a:r>
              <a:rPr lang="da-DK" dirty="0" smtClean="0"/>
              <a:t>Total usikkerhed </a:t>
            </a:r>
            <a:r>
              <a:rPr lang="da-DK" dirty="0"/>
              <a:t>- Ingen </a:t>
            </a:r>
            <a:r>
              <a:rPr lang="da-DK" dirty="0" smtClean="0"/>
              <a:t>chancer før!</a:t>
            </a:r>
          </a:p>
          <a:p>
            <a:r>
              <a:rPr lang="da-DK" dirty="0" smtClean="0"/>
              <a:t>Alt var allerede forsinket da jeg startede første dag, intet måtte glippe, følelsen af nederst i hierarkiet og ville jeg kunne forstå dem? </a:t>
            </a:r>
          </a:p>
          <a:p>
            <a:r>
              <a:rPr lang="da-DK" dirty="0" smtClean="0"/>
              <a:t>Arbejdede i døgndrift, men noterede ikke overtimer</a:t>
            </a:r>
          </a:p>
          <a:p>
            <a:r>
              <a:rPr lang="da-DK" dirty="0" smtClean="0"/>
              <a:t>Men mine kollegaer var vildt søde og </a:t>
            </a:r>
          </a:p>
          <a:p>
            <a:pPr marL="0" indent="0">
              <a:buNone/>
            </a:pPr>
            <a:r>
              <a:rPr lang="da-DK" dirty="0"/>
              <a:t> </a:t>
            </a:r>
            <a:r>
              <a:rPr lang="da-DK" dirty="0" smtClean="0"/>
              <a:t>  arbejdsopgaverne spændende..</a:t>
            </a:r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3773261"/>
            <a:ext cx="3291840" cy="29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5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Ressourcer ved høretabet – eksisterer det?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Høretab er en kæmpestor irriterende ting at slæbe på … Og jeg var det meget gerne foruden MEN – kan det give nogle ressourcer?</a:t>
            </a:r>
          </a:p>
          <a:p>
            <a:pPr marL="0" indent="0" algn="ctr">
              <a:buNone/>
            </a:pPr>
            <a:r>
              <a:rPr lang="da-DK" dirty="0" smtClean="0"/>
              <a:t>Er der virkelig nogle ”positive ting” at sige om det (behold bare ”Nej-hatten på” </a:t>
            </a:r>
            <a:r>
              <a:rPr lang="da-DK" dirty="0" smtClean="0">
                <a:sym typeface="Wingdings" panose="05000000000000000000" pitchFamily="2" charset="2"/>
              </a:rPr>
              <a:t> )? </a:t>
            </a:r>
          </a:p>
        </p:txBody>
      </p:sp>
    </p:spTree>
    <p:extLst>
      <p:ext uri="{BB962C8B-B14F-4D97-AF65-F5344CB8AC3E}">
        <p14:creationId xmlns:p14="http://schemas.microsoft.com/office/powerpoint/2010/main" val="319380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 smtClean="0"/>
              <a:t>Og det med Ironman.. Apropos ressourcer og høretab </a:t>
            </a:r>
            <a:br>
              <a:rPr lang="da-DK" dirty="0" smtClean="0"/>
            </a:br>
            <a:r>
              <a:rPr lang="da-DK" sz="1800" b="1" dirty="0" smtClean="0"/>
              <a:t>3,8 km svømning, 180 km cykling, 42,2 km løb</a:t>
            </a:r>
            <a:endParaRPr lang="da-DK" b="1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8" y="2221042"/>
            <a:ext cx="2900368" cy="4351338"/>
          </a:xfr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10" y="2221042"/>
            <a:ext cx="2888900" cy="4351338"/>
          </a:xfrm>
          <a:prstGeom prst="rect">
            <a:avLst/>
          </a:prstGeom>
        </p:spPr>
      </p:pic>
      <p:pic>
        <p:nvPicPr>
          <p:cNvPr id="7" name="Pladsholder til indho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53" y="2221042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03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J</a:t>
            </a:r>
            <a:r>
              <a:rPr lang="da-DK" dirty="0" smtClean="0"/>
              <a:t>obbet på Syddansk Universitet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Behøver jeg være med i det hele?</a:t>
            </a:r>
          </a:p>
          <a:p>
            <a:r>
              <a:rPr lang="da-DK" dirty="0" smtClean="0"/>
              <a:t>Skal jeg ”socialisere” med alle kollegaer?</a:t>
            </a:r>
          </a:p>
          <a:p>
            <a:r>
              <a:rPr lang="da-DK" dirty="0" smtClean="0"/>
              <a:t>Kender vi hinanden – de dumme måder og alternative former for kommunikation</a:t>
            </a:r>
          </a:p>
          <a:p>
            <a:r>
              <a:rPr lang="da-DK" dirty="0" smtClean="0"/>
              <a:t>Arbejdsopgaverne</a:t>
            </a:r>
          </a:p>
          <a:p>
            <a:r>
              <a:rPr lang="da-DK" dirty="0" smtClean="0"/>
              <a:t>Møderne </a:t>
            </a:r>
          </a:p>
          <a:p>
            <a:r>
              <a:rPr lang="da-DK" dirty="0" smtClean="0"/>
              <a:t>Tiden der løb ud</a:t>
            </a:r>
            <a:r>
              <a:rPr lang="da-DK" dirty="0"/>
              <a:t> </a:t>
            </a:r>
            <a:r>
              <a:rPr lang="da-DK" dirty="0" smtClean="0"/>
              <a:t>- Ingen penge til fastansættelser i 2014…</a:t>
            </a:r>
          </a:p>
          <a:p>
            <a:endParaRPr lang="da-DK" dirty="0" smtClean="0"/>
          </a:p>
          <a:p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1522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Noget nyt – Jeg ikke var herre over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</a:t>
            </a:r>
            <a:r>
              <a:rPr lang="da-DK" dirty="0" smtClean="0"/>
              <a:t>n kollega sagde op grundet drømmen om andet job!</a:t>
            </a:r>
          </a:p>
          <a:p>
            <a:r>
              <a:rPr lang="da-DK" dirty="0" smtClean="0"/>
              <a:t>Pludseligt tilbud om fastansættelse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930" y="2839908"/>
            <a:ext cx="3880823" cy="39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9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Og hvorfor pludselig?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7 juli 2014 - Optag for alle nye studerende på SDU (notat, ledelsesinformation, kommunikation, presse, opfølgning) </a:t>
            </a:r>
          </a:p>
          <a:p>
            <a:r>
              <a:rPr lang="da-DK" dirty="0" smtClean="0"/>
              <a:t>Styregruppe til studie- og undervisningsmiljøvurdering …</a:t>
            </a:r>
          </a:p>
          <a:p>
            <a:r>
              <a:rPr lang="da-DK" dirty="0" smtClean="0"/>
              <a:t>Hvorfor kunne jeg ikke bruges til noget som helst i 3,5 år!?</a:t>
            </a:r>
          </a:p>
          <a:p>
            <a:r>
              <a:rPr lang="da-DK" dirty="0" smtClean="0"/>
              <a:t>Hvor pokker kom den tillid pludselig fra?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4811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Budskab – til mig selv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Det er IKKE altid mig, som skal ”laves om”.. så hold igen med selvbebrejdelsen og brok dig, eller i det mindste giv dig selv lov til at tænke det </a:t>
            </a:r>
            <a:r>
              <a:rPr lang="da-DK" dirty="0" smtClean="0">
                <a:sym typeface="Wingdings" panose="05000000000000000000" pitchFamily="2" charset="2"/>
              </a:rPr>
              <a:t> 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Man kører træt i konstant, at skulle finde mere energi, sammenligne sig med overgearede lykkelige ”succesfulde mennesker”, som mener de kender ”livets mening”  … det kan give bagslag!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Nogle gange er det hele bare noget juks – Men andre gange er det altså ikke! 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Og med høretabet – ”nogle gange har det hele altså bare været værre end nu” … eller ”måske giver morgendagen bare en eller anden uforudset chance” – hvem ved…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954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Om igen -da jeg var 17 år .. begyndte et nyt liv</a:t>
            </a:r>
            <a:endParaRPr lang="da-DK" dirty="0"/>
          </a:p>
        </p:txBody>
      </p:sp>
      <p:pic>
        <p:nvPicPr>
          <p:cNvPr id="8" name="Pladsholder til indhold 7"/>
          <p:cNvPicPr>
            <a:picLocks noGrp="1"/>
          </p:cNvPicPr>
          <p:nvPr>
            <p:ph idx="1"/>
          </p:nvPr>
        </p:nvPicPr>
        <p:blipFill rotWithShape="1">
          <a:blip r:embed="rId3"/>
          <a:srcRect l="21298" t="36060" r="15597" b="35360"/>
          <a:stretch/>
        </p:blipFill>
        <p:spPr bwMode="auto">
          <a:xfrm>
            <a:off x="7062198" y="2267955"/>
            <a:ext cx="4773203" cy="3054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9" y="2267955"/>
            <a:ext cx="6667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76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Hvor står jeg så?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Accept – nej for pokker Aldrig! </a:t>
            </a:r>
            <a:r>
              <a:rPr lang="da-DK" dirty="0"/>
              <a:t>J</a:t>
            </a:r>
            <a:r>
              <a:rPr lang="da-DK" dirty="0" smtClean="0"/>
              <a:t>eg ville have danset med mange flere piger, hvis jeg hørte normalt (musikken stoppede i 93 – </a:t>
            </a:r>
            <a:r>
              <a:rPr lang="da-DK" dirty="0" err="1" smtClean="0"/>
              <a:t>ABBA`s</a:t>
            </a:r>
            <a:r>
              <a:rPr lang="da-DK" dirty="0" smtClean="0"/>
              <a:t> opsamling er stadig ny for mig!)!</a:t>
            </a:r>
          </a:p>
          <a:p>
            <a:r>
              <a:rPr lang="da-DK" dirty="0" smtClean="0"/>
              <a:t>Men i jobbet … alt taget i betragtning - </a:t>
            </a:r>
          </a:p>
          <a:p>
            <a:r>
              <a:rPr lang="da-DK" dirty="0" smtClean="0"/>
              <a:t>Gjorde jeg, hvad jeg kunne fagligt? </a:t>
            </a:r>
          </a:p>
          <a:p>
            <a:r>
              <a:rPr lang="da-DK" dirty="0" smtClean="0"/>
              <a:t>Følger jeg med i det, som er vigtigt for at varetage mit job? </a:t>
            </a:r>
          </a:p>
          <a:p>
            <a:r>
              <a:rPr lang="da-DK" dirty="0" smtClean="0"/>
              <a:t>Får jeg lidt grønsager dagligt, en smule motion og min nattesøvn? </a:t>
            </a:r>
          </a:p>
          <a:p>
            <a:r>
              <a:rPr lang="da-DK" dirty="0" smtClean="0"/>
              <a:t>Hvis ja – Så er jeg garanteret på rette vej </a:t>
            </a:r>
            <a:r>
              <a:rPr lang="da-DK" dirty="0" smtClean="0">
                <a:sym typeface="Wingdings" panose="05000000000000000000" pitchFamily="2" charset="2"/>
              </a:rPr>
              <a:t> 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417860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Optur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Lære at gå, kunne løfte med armene, tisse selv, bade </a:t>
            </a:r>
            <a:r>
              <a:rPr lang="da-DK" dirty="0" smtClean="0"/>
              <a:t>selv, syn, høre.. </a:t>
            </a:r>
            <a:endParaRPr lang="da-DK" dirty="0"/>
          </a:p>
          <a:p>
            <a:r>
              <a:rPr lang="da-DK" dirty="0"/>
              <a:t>Succeshistorien ved at have overlevet </a:t>
            </a:r>
            <a:r>
              <a:rPr lang="da-DK" dirty="0" smtClean="0"/>
              <a:t>– mod alle odds </a:t>
            </a:r>
            <a:endParaRPr lang="da-DK" dirty="0"/>
          </a:p>
          <a:p>
            <a:r>
              <a:rPr lang="da-DK" dirty="0" smtClean="0"/>
              <a:t>Afsindigt træt og afkræftet men</a:t>
            </a:r>
          </a:p>
          <a:p>
            <a:r>
              <a:rPr lang="da-DK" dirty="0" smtClean="0"/>
              <a:t>En slags feriefornemmelse </a:t>
            </a:r>
          </a:p>
          <a:p>
            <a:r>
              <a:rPr lang="da-DK" dirty="0" smtClean="0"/>
              <a:t>Familie og venner på besøg </a:t>
            </a:r>
            <a:endParaRPr lang="da-DK" dirty="0"/>
          </a:p>
          <a:p>
            <a:r>
              <a:rPr lang="da-DK" dirty="0" smtClean="0"/>
              <a:t>Det hele gik jo egentlig fremad .. </a:t>
            </a:r>
          </a:p>
          <a:p>
            <a:r>
              <a:rPr lang="da-DK" dirty="0" smtClean="0"/>
              <a:t>God mad for jeg skulle indhente 10 kg… 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98" y="3805644"/>
            <a:ext cx="5159742" cy="28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Frit fald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Beskeden fra ørelægen</a:t>
            </a:r>
          </a:p>
          <a:p>
            <a:r>
              <a:rPr lang="da-DK" dirty="0" smtClean="0"/>
              <a:t>Chokket – første gang i mit liv konfronteret med noget jeg ikke kunne ændre</a:t>
            </a:r>
          </a:p>
          <a:p>
            <a:r>
              <a:rPr lang="da-DK" dirty="0" smtClean="0"/>
              <a:t>Flovhed – svarer forkert, pinlig stemning </a:t>
            </a:r>
          </a:p>
          <a:p>
            <a:r>
              <a:rPr lang="da-DK" dirty="0" smtClean="0"/>
              <a:t>Drømmene faldt til jorden</a:t>
            </a:r>
          </a:p>
          <a:p>
            <a:r>
              <a:rPr lang="da-DK" dirty="0" smtClean="0"/>
              <a:t>Et andet menneske </a:t>
            </a:r>
          </a:p>
          <a:p>
            <a:r>
              <a:rPr lang="da-DK" dirty="0" smtClean="0"/>
              <a:t>Frygten for at møde dem jeg kendte tidligere</a:t>
            </a:r>
          </a:p>
          <a:p>
            <a:r>
              <a:rPr lang="da-DK" dirty="0" smtClean="0"/>
              <a:t>Afbryder kontakten med venner </a:t>
            </a:r>
          </a:p>
          <a:p>
            <a:r>
              <a:rPr lang="da-DK" dirty="0" smtClean="0"/>
              <a:t>Befriende tanker om selvmord  </a:t>
            </a:r>
          </a:p>
          <a:p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96" y="3204732"/>
            <a:ext cx="4156285" cy="34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Følelsen af pludseligt høretab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 smtClean="0"/>
              <a:t> </a:t>
            </a:r>
            <a:endParaRPr lang="da-DK" dirty="0"/>
          </a:p>
          <a:p>
            <a:endParaRPr lang="da-DK" dirty="0"/>
          </a:p>
        </p:txBody>
      </p:sp>
      <p:pic>
        <p:nvPicPr>
          <p:cNvPr id="4" name="zEXs6Nkxwx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68825" y="2845254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Studentereksamen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Modet til at stå på en </a:t>
            </a:r>
            <a:r>
              <a:rPr lang="da-DK" dirty="0" smtClean="0"/>
              <a:t>bus – som glipper </a:t>
            </a:r>
          </a:p>
          <a:p>
            <a:r>
              <a:rPr lang="da-DK" dirty="0" smtClean="0"/>
              <a:t>Mere isolation </a:t>
            </a:r>
          </a:p>
          <a:p>
            <a:r>
              <a:rPr lang="da-DK" dirty="0"/>
              <a:t>H</a:t>
            </a:r>
            <a:r>
              <a:rPr lang="da-DK" dirty="0" smtClean="0"/>
              <a:t>verdagsmaskinen – gør som forventes af dig … </a:t>
            </a:r>
          </a:p>
          <a:p>
            <a:r>
              <a:rPr lang="da-DK" dirty="0" smtClean="0"/>
              <a:t>Nærmest selvstuderende</a:t>
            </a:r>
          </a:p>
          <a:p>
            <a:r>
              <a:rPr lang="da-DK" dirty="0" smtClean="0"/>
              <a:t>Hjælpemidler gav … meget lidt hjælp</a:t>
            </a:r>
          </a:p>
          <a:p>
            <a:r>
              <a:rPr lang="da-DK" dirty="0" smtClean="0"/>
              <a:t>Alternative behandlere .. Hmm..</a:t>
            </a:r>
          </a:p>
          <a:p>
            <a:r>
              <a:rPr lang="da-DK" dirty="0" smtClean="0"/>
              <a:t>Anti-accept – mødet med andre i HU</a:t>
            </a:r>
          </a:p>
          <a:p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16" y="4049486"/>
            <a:ext cx="5535289" cy="269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1846</Words>
  <Application>Microsoft Office PowerPoint</Application>
  <PresentationFormat>Widescreen</PresentationFormat>
  <Paragraphs>245</Paragraphs>
  <Slides>50</Slides>
  <Notes>47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Office-tema</vt:lpstr>
      <vt:lpstr>Mod </vt:lpstr>
      <vt:lpstr>Program for de næste 71 minutter  </vt:lpstr>
      <vt:lpstr>Lyder det spændende? </vt:lpstr>
      <vt:lpstr>Da jeg var 17 år.. ventede livet </vt:lpstr>
      <vt:lpstr>Om igen -da jeg var 17 år .. begyndte et nyt liv</vt:lpstr>
      <vt:lpstr>Optur </vt:lpstr>
      <vt:lpstr>Frit fald </vt:lpstr>
      <vt:lpstr>Følelsen af pludseligt høretab</vt:lpstr>
      <vt:lpstr>Studentereksamen </vt:lpstr>
      <vt:lpstr>Fristeder er vigtige </vt:lpstr>
      <vt:lpstr>Du kan ikke og du vil ikke – men du skal!</vt:lpstr>
      <vt:lpstr>PowerPoint-præsentation</vt:lpstr>
      <vt:lpstr>PowerPoint-præsentation</vt:lpstr>
      <vt:lpstr>PowerPoint-præsentation</vt:lpstr>
      <vt:lpstr>PowerPoint-præsentation</vt:lpstr>
      <vt:lpstr>Kan man høre en bjørn udenfor?</vt:lpstr>
      <vt:lpstr>Jeg kan ikke!</vt:lpstr>
      <vt:lpstr>Eller hvad sagde buschaufføren? </vt:lpstr>
      <vt:lpstr>500 km på afveje </vt:lpstr>
      <vt:lpstr>PowerPoint-præsentation</vt:lpstr>
      <vt:lpstr>PowerPoint-præsentation</vt:lpstr>
      <vt:lpstr>PowerPoint-præsentation</vt:lpstr>
      <vt:lpstr>Kan man høre spøgelser som hørehæmmet? </vt:lpstr>
      <vt:lpstr>PowerPoint-præsentation</vt:lpstr>
      <vt:lpstr>PowerPoint-præsentation</vt:lpstr>
      <vt:lpstr>Mæt af rejseriet </vt:lpstr>
      <vt:lpstr>Uddannelse - SDU </vt:lpstr>
      <vt:lpstr>Mod på arbejdsliv </vt:lpstr>
      <vt:lpstr>Jobsøgningen – gode egenskaber og fokus..</vt:lpstr>
      <vt:lpstr>Arbejdsløshedsformel – modet der slap op </vt:lpstr>
      <vt:lpstr>Jobfakta – på 3,5 år </vt:lpstr>
      <vt:lpstr>Mit liv gik i stå, mens HELE VERDEN var i fremdrift – samfundsdiskursen  </vt:lpstr>
      <vt:lpstr>Individualiseringen – lidt info </vt:lpstr>
      <vt:lpstr>Arbejdsløshedskursus – Vær en kriger </vt:lpstr>
      <vt:lpstr>Facebook </vt:lpstr>
      <vt:lpstr>LinkedIn – min profil i dag </vt:lpstr>
      <vt:lpstr>Medierne  </vt:lpstr>
      <vt:lpstr>Selvhjælpslitteraturen – Vejen til succes </vt:lpstr>
      <vt:lpstr>I de gode gamle dage - kontra i dag</vt:lpstr>
      <vt:lpstr>Individualiseringen – på kanten </vt:lpstr>
      <vt:lpstr>Lidt provokerende men ham her er inde på noget.. HUSK FOR POKKER AT VÆRE KRITISK!</vt:lpstr>
      <vt:lpstr>Grænsen for dagpenge  </vt:lpstr>
      <vt:lpstr>Akutjob på Syddansk Universitets Analyseafdeling </vt:lpstr>
      <vt:lpstr>Ressourcer ved høretabet – eksisterer det?</vt:lpstr>
      <vt:lpstr>Og det med Ironman.. Apropos ressourcer og høretab  3,8 km svømning, 180 km cykling, 42,2 km løb</vt:lpstr>
      <vt:lpstr>Jobbet på Syddansk Universitet</vt:lpstr>
      <vt:lpstr>Noget nyt – Jeg ikke var herre over</vt:lpstr>
      <vt:lpstr>Og hvorfor pludselig?</vt:lpstr>
      <vt:lpstr>Budskab – til mig selv </vt:lpstr>
      <vt:lpstr>Hvor står jeg så?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Faglige dage</dc:title>
  <dc:creator>Anders Friis Olsen</dc:creator>
  <cp:lastModifiedBy>Anders Friis Olsen</cp:lastModifiedBy>
  <cp:revision>343</cp:revision>
  <dcterms:created xsi:type="dcterms:W3CDTF">2014-10-17T12:17:46Z</dcterms:created>
  <dcterms:modified xsi:type="dcterms:W3CDTF">2014-12-10T16:15:38Z</dcterms:modified>
</cp:coreProperties>
</file>